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58" r:id="rId5"/>
    <p:sldId id="294" r:id="rId6"/>
    <p:sldId id="259" r:id="rId7"/>
    <p:sldId id="300" r:id="rId8"/>
    <p:sldId id="260" r:id="rId9"/>
    <p:sldId id="291" r:id="rId10"/>
    <p:sldId id="296" r:id="rId11"/>
    <p:sldId id="29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93" r:id="rId20"/>
    <p:sldId id="271" r:id="rId21"/>
    <p:sldId id="274" r:id="rId22"/>
    <p:sldId id="275" r:id="rId23"/>
    <p:sldId id="276" r:id="rId24"/>
    <p:sldId id="302" r:id="rId25"/>
    <p:sldId id="303" r:id="rId26"/>
    <p:sldId id="295" r:id="rId27"/>
    <p:sldId id="283" r:id="rId28"/>
    <p:sldId id="278" r:id="rId29"/>
    <p:sldId id="279" r:id="rId30"/>
    <p:sldId id="297" r:id="rId31"/>
    <p:sldId id="301" r:id="rId32"/>
    <p:sldId id="282" r:id="rId33"/>
    <p:sldId id="286" r:id="rId34"/>
    <p:sldId id="290" r:id="rId35"/>
    <p:sldId id="288" r:id="rId36"/>
    <p:sldId id="289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1" autoAdjust="0"/>
    <p:restoredTop sz="94660"/>
  </p:normalViewPr>
  <p:slideViewPr>
    <p:cSldViewPr>
      <p:cViewPr varScale="1">
        <p:scale>
          <a:sx n="84" d="100"/>
          <a:sy n="84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8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6992-A3ED-4E50-8CE2-5748E98C492C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4A1B-7D97-4F29-801A-D8B27FA04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C14FD-95AD-46CC-AFD2-678BCC9EF1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42" y="4343713"/>
            <a:ext cx="5489517" cy="411229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C2972-9A4A-44A9-8A1B-53E9BFA1C8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833D7-C2AE-4B42-AA41-F362B7920C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DCC668-19B5-4984-AAA9-39C05858C57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1A33601-C7E7-488B-9F68-5DC886523E1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BC1C63B-CB84-4C1C-8716-FA76F17F879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41D8B84-EDE6-4BAA-B2E7-23CC84CEF44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A367DD0-F46C-48A0-BDFA-3BEC523957A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4BEAAD1-1E98-4C20-AD72-1F5CFBE422C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935E90-EAA3-483B-87CD-EA34F3DBFF9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95D294-F0DB-420E-A20C-4991620E97C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6518E72-E22C-4EEA-A6FA-F1D6982CC44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496AD13-4A07-4ECB-8FAA-80623527C52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7BFB42E-C36C-4FDA-B832-D057110C224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8AC4857-F7C6-4677-BC4C-C6C295E12AB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A86F925-0F0E-40B9-908F-E63D7216EB1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6EBAE45-EC52-44E4-B155-BC0FC9DCC6AB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3A983E2-C4F2-4890-A9A3-FEEB94BA5BF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595C54A-89B3-4635-874E-DE10F37E1BD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052BEB6-53DC-4232-A795-91835FDEF0CC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65764AB-4BE7-4411-B9FB-9E30CE91BB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E904C6C-66C1-4793-AB09-C7C6FC1570B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FAFCAED-0E00-48BB-9E6E-EB5F69FDFAA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8E7744C-02E8-4EE8-B3AD-47FFE3C6516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618524-E63B-4847-ADAA-8B6AD83238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4/16/2009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D380FC7-BF6B-4C5F-85E7-FD9E82F6F174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A8CBF54-95CE-42BC-BDD9-7B5E2488EF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54F6-2217-4561-BC9F-B51D819B772B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CA06-D32A-4D27-BA73-323BFF23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C94958D9-A85B-46A5-A5C7-18D0935B106B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4/16/2009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91071D0-BE9F-4E70-A758-4E2D3345C998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Topological Quantum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Freedman</a:t>
            </a:r>
          </a:p>
          <a:p>
            <a:endParaRPr lang="en-US" sz="800" dirty="0" smtClean="0"/>
          </a:p>
          <a:p>
            <a:r>
              <a:rPr lang="en-US" sz="2800" dirty="0" smtClean="0"/>
              <a:t>April 23, 2009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8077200" cy="762000"/>
          </a:xfrm>
        </p:spPr>
        <p:txBody>
          <a:bodyPr rtlCol="0">
            <a:normAutofit/>
          </a:bodyPr>
          <a:lstStyle/>
          <a:p>
            <a:pPr marL="666750" indent="-666750" defTabSz="731838" eaLnBrk="1" fontAlgn="auto" hangingPunct="1">
              <a:spcAft>
                <a:spcPts val="0"/>
              </a:spcAft>
              <a:buFontTx/>
              <a:buAutoNum type="alphaUcParenBoth"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Dynamically “fusing” a bulk non-</a:t>
            </a:r>
            <a:r>
              <a:rPr lang="en-US" sz="2000" b="1" dirty="0" err="1" smtClean="0">
                <a:solidFill>
                  <a:srgbClr val="0000FF"/>
                </a:solidFill>
              </a:rPr>
              <a:t>Abelian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quasiparticle</a:t>
            </a:r>
            <a:r>
              <a:rPr lang="en-US" sz="2000" b="1" dirty="0" smtClean="0">
                <a:solidFill>
                  <a:srgbClr val="0000FF"/>
                </a:solidFill>
              </a:rPr>
              <a:t> to the edge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62000" y="762000"/>
            <a:ext cx="7770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3438" indent="-833438" algn="ctr">
              <a:buFontTx/>
              <a:buAutoNum type="alphaUcParenBoth"/>
            </a:pPr>
            <a:endParaRPr lang="en-US" sz="41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952500" y="1619250"/>
            <a:ext cx="1905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524250" y="1809750"/>
            <a:ext cx="762000" cy="28575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5143500" y="1619250"/>
            <a:ext cx="1905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34000" y="2762250"/>
            <a:ext cx="2951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non-Abelian “absorbed” by edge</a:t>
            </a: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000250" y="2286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2000250" y="2381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096000" y="2286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6096000" y="2381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V="1">
            <a:off x="1905000" y="1524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 flipV="1">
            <a:off x="1905000" y="1619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V="1">
            <a:off x="6000750" y="1524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 flipV="1">
            <a:off x="6000750" y="1619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Oval 16"/>
          <p:cNvSpPr>
            <a:spLocks noChangeAspect="1" noChangeArrowheads="1"/>
          </p:cNvSpPr>
          <p:nvPr/>
        </p:nvSpPr>
        <p:spPr bwMode="auto">
          <a:xfrm>
            <a:off x="1714500" y="2095500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5715000" y="2286000"/>
            <a:ext cx="95250" cy="95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V="1">
            <a:off x="5715000" y="2286000"/>
            <a:ext cx="95250" cy="95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1619250" y="2190750"/>
            <a:ext cx="95250" cy="190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3143250" y="2095500"/>
            <a:ext cx="280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 sz="1500"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  <a:p>
            <a:pPr defTabSz="1143000"/>
            <a:r>
              <a:rPr lang="en-US" sz="1500"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  <a:p>
            <a:pPr defTabSz="1143000"/>
            <a:endParaRPr lang="en-US" sz="1500">
              <a:solidFill>
                <a:srgbClr val="800080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381000" y="2762250"/>
            <a:ext cx="35798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Single p+ip vortex impurity pinned near </a:t>
            </a:r>
          </a:p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the edge with Majorana zero mode</a:t>
            </a:r>
            <a:r>
              <a:rPr lang="en-US">
                <a:solidFill>
                  <a:srgbClr val="0000FF"/>
                </a:solidFill>
                <a:latin typeface="Calibri" pitchFamily="34" charset="0"/>
                <a:ea typeface="ヒラギノ角ゴ Pro W3"/>
                <a:cs typeface="ヒラギノ角ゴ Pro W3"/>
              </a:rPr>
              <a:t>  </a:t>
            </a:r>
          </a:p>
        </p:txBody>
      </p:sp>
      <p:pic>
        <p:nvPicPr>
          <p:cNvPr id="75798" name="Picture 22" descr="image-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905000"/>
            <a:ext cx="2857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 descr="image-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0480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0" name="Picture 24" descr="image-1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90750"/>
            <a:ext cx="571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1" name="Picture 25" descr="image-1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3524250"/>
            <a:ext cx="428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2" name="Picture 26" descr="image-1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095750"/>
            <a:ext cx="2286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571500" y="4667250"/>
            <a:ext cx="1968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>
                <a:solidFill>
                  <a:srgbClr val="0000FF"/>
                </a:solidFill>
                <a:latin typeface="Calibri" pitchFamily="34" charset="0"/>
                <a:ea typeface="ヒラギノ角ゴ Pro W3"/>
                <a:cs typeface="ヒラギノ角ゴ Pro W3"/>
              </a:rPr>
              <a:t>Exact S-matrix:   </a:t>
            </a:r>
          </a:p>
        </p:txBody>
      </p:sp>
      <p:pic>
        <p:nvPicPr>
          <p:cNvPr id="75804" name="Picture 28" descr="image-1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750" y="5143500"/>
            <a:ext cx="18097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5" name="Picture 29" descr="image-1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2250" y="4572000"/>
            <a:ext cx="16986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6" name="Picture 30" descr="image-1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250" y="5905500"/>
            <a:ext cx="1714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476250" y="4095750"/>
            <a:ext cx="272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Couple the vortex to the edge</a:t>
            </a:r>
          </a:p>
        </p:txBody>
      </p:sp>
      <p:pic>
        <p:nvPicPr>
          <p:cNvPr id="75808" name="Picture 32" descr="image-1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0" y="4667250"/>
            <a:ext cx="11668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1541463" y="2406650"/>
            <a:ext cx="5461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>
                <a:solidFill>
                  <a:srgbClr val="0000FF"/>
                </a:solidFill>
                <a:latin typeface="Calibri" pitchFamily="34" charset="0"/>
                <a:ea typeface="ヒラギノ角ゴ Pro W3"/>
                <a:cs typeface="ヒラギノ角ゴ Pro W3"/>
              </a:rPr>
              <a:t>UV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5810250" y="2381250"/>
            <a:ext cx="4572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>
                <a:solidFill>
                  <a:srgbClr val="0000FF"/>
                </a:solidFill>
                <a:latin typeface="Calibri" pitchFamily="34" charset="0"/>
                <a:ea typeface="ヒラギノ角ゴ Pro W3"/>
                <a:cs typeface="ヒラギノ角ゴ Pro W3"/>
              </a:rPr>
              <a:t>IR</a:t>
            </a: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3333750" y="2190750"/>
            <a:ext cx="1625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>
                <a:solidFill>
                  <a:srgbClr val="0000FF"/>
                </a:solidFill>
                <a:latin typeface="Calibri" pitchFamily="34" charset="0"/>
                <a:ea typeface="ヒラギノ角ゴ Pro W3"/>
                <a:cs typeface="ヒラギノ角ゴ Pro W3"/>
              </a:rPr>
              <a:t>RG crossover</a:t>
            </a:r>
          </a:p>
        </p:txBody>
      </p:sp>
      <p:sp>
        <p:nvSpPr>
          <p:cNvPr id="75812" name="Freeform 36"/>
          <p:cNvSpPr>
            <a:spLocks/>
          </p:cNvSpPr>
          <p:nvPr/>
        </p:nvSpPr>
        <p:spPr bwMode="auto">
          <a:xfrm>
            <a:off x="1619250" y="6143625"/>
            <a:ext cx="5524500" cy="333375"/>
          </a:xfrm>
          <a:custGeom>
            <a:avLst/>
            <a:gdLst>
              <a:gd name="T0" fmla="*/ 0 w 2784"/>
              <a:gd name="T1" fmla="*/ 2147483647 h 168"/>
              <a:gd name="T2" fmla="*/ 2147483647 w 2784"/>
              <a:gd name="T3" fmla="*/ 2147483647 h 168"/>
              <a:gd name="T4" fmla="*/ 2147483647 w 2784"/>
              <a:gd name="T5" fmla="*/ 2147483647 h 168"/>
              <a:gd name="T6" fmla="*/ 2147483647 w 2784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68"/>
              <a:gd name="T14" fmla="*/ 2784 w 2784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68">
                <a:moveTo>
                  <a:pt x="0" y="120"/>
                </a:moveTo>
                <a:cubicBezTo>
                  <a:pt x="160" y="80"/>
                  <a:pt x="320" y="40"/>
                  <a:pt x="576" y="24"/>
                </a:cubicBezTo>
                <a:cubicBezTo>
                  <a:pt x="832" y="8"/>
                  <a:pt x="1168" y="0"/>
                  <a:pt x="1536" y="24"/>
                </a:cubicBezTo>
                <a:cubicBezTo>
                  <a:pt x="1904" y="48"/>
                  <a:pt x="2344" y="108"/>
                  <a:pt x="2784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3" name="AutoShape 37"/>
          <p:cNvSpPr>
            <a:spLocks noChangeAspect="1" noChangeArrowheads="1"/>
          </p:cNvSpPr>
          <p:nvPr/>
        </p:nvSpPr>
        <p:spPr bwMode="auto">
          <a:xfrm>
            <a:off x="7048500" y="6381750"/>
            <a:ext cx="228600" cy="228600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4" name="AutoShape 38"/>
          <p:cNvSpPr>
            <a:spLocks noChangeAspect="1" noChangeArrowheads="1"/>
          </p:cNvSpPr>
          <p:nvPr/>
        </p:nvSpPr>
        <p:spPr bwMode="auto">
          <a:xfrm>
            <a:off x="1524000" y="62865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>
            <a:off x="4000500" y="6096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6" name="Line 40"/>
          <p:cNvSpPr>
            <a:spLocks noChangeShapeType="1"/>
          </p:cNvSpPr>
          <p:nvPr/>
        </p:nvSpPr>
        <p:spPr bwMode="auto">
          <a:xfrm flipH="1">
            <a:off x="4000500" y="6191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>
            <a:off x="2667000" y="60960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 flipH="1">
            <a:off x="2667000" y="6191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6381750" y="62865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 flipH="1">
            <a:off x="6381750" y="63817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>
            <a:off x="5334000" y="619125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>
            <a:off x="5334000" y="6286500"/>
            <a:ext cx="952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823" name="Picture 47" descr="image-1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7000" y="5905500"/>
            <a:ext cx="1714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6096000" y="5238750"/>
            <a:ext cx="2187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300" tIns="57150" rIns="114300" bIns="57150">
            <a:spAutoFit/>
          </a:bodyPr>
          <a:lstStyle/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pi phase shift for</a:t>
            </a:r>
          </a:p>
          <a:p>
            <a:pPr defTabSz="1143000"/>
            <a:r>
              <a:rPr lang="en-US" sz="1500">
                <a:solidFill>
                  <a:srgbClr val="800080"/>
                </a:solidFill>
                <a:latin typeface="Calibri" pitchFamily="34" charset="0"/>
                <a:ea typeface="ヒラギノ角ゴ Pro W3"/>
                <a:cs typeface="ヒラギノ角ゴ Pro W3"/>
              </a:rPr>
              <a:t>Majorana edge fermion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152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Paul Fendley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Matthew Fisher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Chetan Nayak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0400" y="2286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Reproducibility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69913"/>
            <a:ext cx="7805737" cy="52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71800" y="6248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36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~ 1 week!!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4676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24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hrs/run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5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Bob Willett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33375"/>
            <a:ext cx="8343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6760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Bob Willett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Quantum Computing is an historic undertaking.</a:t>
            </a:r>
          </a:p>
          <a:p>
            <a:endParaRPr lang="en-US" sz="3200" dirty="0" smtClean="0"/>
          </a:p>
          <a:p>
            <a:r>
              <a:rPr lang="en-US" sz="3200" dirty="0" smtClean="0"/>
              <a:t>My congratulations to each of you for being part of this endeavor.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Briefest History of Numbers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562600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-12,000 years: Counting in unary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-3000 years: Place notation</a:t>
            </a:r>
          </a:p>
          <a:p>
            <a:pPr lvl="2" eaLnBrk="1" hangingPunct="1"/>
            <a:r>
              <a:rPr lang="en-US" sz="1800" dirty="0" smtClean="0"/>
              <a:t>Hindu-Arab, Chinese</a:t>
            </a:r>
          </a:p>
          <a:p>
            <a:pPr lvl="2" eaLnBrk="1" hangingPunct="1"/>
            <a:endParaRPr lang="en-US" sz="18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1982: Configuration numbers as basis of a Hilbert space of states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90800" y="1676400"/>
            <a:ext cx="4962525" cy="1428750"/>
            <a:chOff x="1632" y="1056"/>
            <a:chExt cx="3126" cy="900"/>
          </a:xfrm>
        </p:grpSpPr>
        <p:sp>
          <p:nvSpPr>
            <p:cNvPr id="44040" name="Rectangle 4"/>
            <p:cNvSpPr>
              <a:spLocks noChangeArrowheads="1"/>
            </p:cNvSpPr>
            <p:nvPr/>
          </p:nvSpPr>
          <p:spPr bwMode="auto">
            <a:xfrm>
              <a:off x="2736" y="1200"/>
              <a:ext cx="12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rPr>
                <a:t>Possible futures contract for sheep in Anatolia</a:t>
              </a:r>
            </a:p>
          </p:txBody>
        </p:sp>
        <p:sp>
          <p:nvSpPr>
            <p:cNvPr id="44041" name="Line 7"/>
            <p:cNvSpPr>
              <a:spLocks noChangeShapeType="1"/>
            </p:cNvSpPr>
            <p:nvPr/>
          </p:nvSpPr>
          <p:spPr bwMode="auto">
            <a:xfrm>
              <a:off x="1728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2" name="Line 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3" name="Line 9"/>
            <p:cNvSpPr>
              <a:spLocks noChangeShapeType="1"/>
            </p:cNvSpPr>
            <p:nvPr/>
          </p:nvSpPr>
          <p:spPr bwMode="auto">
            <a:xfrm>
              <a:off x="1824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>
              <a:off x="1872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>
              <a:off x="2016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6" name="Line 12"/>
            <p:cNvSpPr>
              <a:spLocks noChangeShapeType="1"/>
            </p:cNvSpPr>
            <p:nvPr/>
          </p:nvSpPr>
          <p:spPr bwMode="auto">
            <a:xfrm>
              <a:off x="2064" y="13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047" name="Line 13"/>
            <p:cNvSpPr>
              <a:spLocks noChangeShapeType="1"/>
            </p:cNvSpPr>
            <p:nvPr/>
          </p:nvSpPr>
          <p:spPr bwMode="auto">
            <a:xfrm>
              <a:off x="1632" y="1344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44048" name="Picture 15" descr="shee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" y="1056"/>
              <a:ext cx="67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shang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971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eyne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410200"/>
            <a:ext cx="20335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Within condensed matter physics </a:t>
            </a:r>
            <a:r>
              <a:rPr lang="en-US" sz="2400" dirty="0" smtClean="0">
                <a:solidFill>
                  <a:srgbClr val="00B050"/>
                </a:solidFill>
              </a:rPr>
              <a:t>topological states </a:t>
            </a:r>
            <a:r>
              <a:rPr lang="en-US" sz="2400" dirty="0" smtClean="0"/>
              <a:t>are the most radical and mathematically demanding new direction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They include </a:t>
            </a:r>
            <a:r>
              <a:rPr lang="en-US" sz="2400" dirty="0" smtClean="0">
                <a:solidFill>
                  <a:srgbClr val="FF0000"/>
                </a:solidFill>
              </a:rPr>
              <a:t>Quantum Hall Effect </a:t>
            </a:r>
            <a:r>
              <a:rPr lang="en-US" sz="2400" dirty="0" smtClean="0"/>
              <a:t>(QHE) systems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Topological insulators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Possibly phenomena in the </a:t>
            </a:r>
            <a:r>
              <a:rPr lang="en-US" sz="2400" dirty="0" err="1" smtClean="0">
                <a:solidFill>
                  <a:srgbClr val="0070C0"/>
                </a:solidFill>
              </a:rPr>
              <a:t>ruthinates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CsCuCl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spin liquids </a:t>
            </a:r>
            <a:r>
              <a:rPr lang="en-US" sz="2400" dirty="0" smtClean="0"/>
              <a:t>in frustrated magnets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Possibly phenomena in “artificial materials” such as </a:t>
            </a:r>
            <a:r>
              <a:rPr lang="en-US" sz="2400" dirty="0" smtClean="0">
                <a:solidFill>
                  <a:srgbClr val="00B050"/>
                </a:solidFill>
              </a:rPr>
              <a:t>optical lattices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Josephson arrays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might say the idea of a topological phase goes back to Lord Kelvin (~1867)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Tait</a:t>
            </a:r>
            <a:r>
              <a:rPr lang="en-US" sz="2400" dirty="0" smtClean="0"/>
              <a:t> had built a machine that created smoke rings … and this caught Kelvin's attention: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Kelvin</a:t>
            </a:r>
            <a:r>
              <a:rPr lang="en-US" sz="2400" dirty="0" smtClean="0"/>
              <a:t> had a brilliant idea: Elements corresponded to Knots of Vortices in the </a:t>
            </a:r>
            <a:r>
              <a:rPr lang="en-US" sz="2400" dirty="0" err="1" smtClean="0"/>
              <a:t>Aether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Kelvin thought that the </a:t>
            </a:r>
            <a:r>
              <a:rPr lang="en-US" sz="2400" dirty="0" smtClean="0">
                <a:solidFill>
                  <a:srgbClr val="FF0000"/>
                </a:solidFill>
              </a:rPr>
              <a:t>discreteness </a:t>
            </a:r>
            <a:r>
              <a:rPr lang="en-US" sz="2400" dirty="0" smtClean="0"/>
              <a:t>of knots and their ability to be </a:t>
            </a:r>
            <a:r>
              <a:rPr lang="en-US" sz="2400" dirty="0" smtClean="0">
                <a:solidFill>
                  <a:srgbClr val="FF0000"/>
                </a:solidFill>
              </a:rPr>
              <a:t>linked</a:t>
            </a:r>
            <a:r>
              <a:rPr lang="en-US" sz="2400" dirty="0" smtClean="0"/>
              <a:t> would be a promising bridge to chemistry.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But bringing knots into physics had to await quantum mechanics.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But there is still a big problem.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topological-invariance is clearly not a symmetry of the underlying Hamiltonian.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55626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5410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contrast, </a:t>
            </a:r>
            <a:r>
              <a:rPr lang="en-US" sz="2400" dirty="0" err="1" smtClean="0"/>
              <a:t>Chern</a:t>
            </a:r>
            <a:r>
              <a:rPr lang="en-US" sz="2400" dirty="0" smtClean="0"/>
              <a:t>-Simons-Witten theory: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/>
              <a:t>is topologically invariant, the metric does not appear.</a:t>
            </a:r>
          </a:p>
          <a:p>
            <a:r>
              <a:rPr lang="en-US" sz="2400" dirty="0" smtClean="0"/>
              <a:t> </a:t>
            </a:r>
          </a:p>
          <a:p>
            <a:pPr fontAlgn="base"/>
            <a:r>
              <a:rPr lang="en-US" sz="2400" b="1" i="1" dirty="0" smtClean="0"/>
              <a:t>Where/how can such a magical theory arise as the low-energy limit of a complex system of interacting electrons which is not topologically invariant?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838200"/>
            <a:ext cx="9080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solution goes back to: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Chern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-Simons Action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d A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+     (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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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has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one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derivative,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while kinetic energy (1/2)m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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is written with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two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derivatives.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 </a:t>
            </a:r>
            <a:r>
              <a:rPr lang="en-US" sz="24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condensed matter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at </a:t>
            </a:r>
            <a:r>
              <a:rPr lang="en-US" sz="24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low enough temperatures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we expect to see systems in which topological effects dominate and geometric detail becomes irrelevant.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95400"/>
            <a:ext cx="171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tionQ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8674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3810000"/>
            <a:ext cx="190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Parsa Bonderson</a:t>
            </a:r>
          </a:p>
          <a:p>
            <a:r>
              <a:rPr lang="en-US" sz="1400" dirty="0" smtClean="0"/>
              <a:t>Adrian Feiguin</a:t>
            </a:r>
          </a:p>
          <a:p>
            <a:r>
              <a:rPr lang="en-US" sz="1400" dirty="0" smtClean="0"/>
              <a:t>Matthew Fisher</a:t>
            </a:r>
          </a:p>
          <a:p>
            <a:r>
              <a:rPr lang="en-US" sz="1400" dirty="0" smtClean="0"/>
              <a:t>Michael Freedman</a:t>
            </a:r>
          </a:p>
          <a:p>
            <a:r>
              <a:rPr lang="en-US" sz="1400" dirty="0" smtClean="0"/>
              <a:t>Matthew Hastings</a:t>
            </a:r>
          </a:p>
          <a:p>
            <a:r>
              <a:rPr lang="en-US" sz="1400" dirty="0" smtClean="0"/>
              <a:t>Ribhu Kaul</a:t>
            </a:r>
          </a:p>
          <a:p>
            <a:r>
              <a:rPr lang="en-US" sz="1400" dirty="0" smtClean="0"/>
              <a:t>Scott Morrison</a:t>
            </a:r>
          </a:p>
          <a:p>
            <a:r>
              <a:rPr lang="en-US" sz="1400" dirty="0" smtClean="0"/>
              <a:t>Chetan Nayak</a:t>
            </a:r>
          </a:p>
          <a:p>
            <a:r>
              <a:rPr lang="en-US" sz="1400" dirty="0" smtClean="0"/>
              <a:t>Simon Trebst</a:t>
            </a:r>
          </a:p>
          <a:p>
            <a:r>
              <a:rPr lang="en-US" sz="1400" dirty="0" smtClean="0"/>
              <a:t>Kevin Walker</a:t>
            </a:r>
          </a:p>
          <a:p>
            <a:r>
              <a:rPr lang="en-US" sz="1400" dirty="0" smtClean="0"/>
              <a:t>Zhenghan Wang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3352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Station Q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62000" y="3200400"/>
            <a:ext cx="931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GaAs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495800" y="2308225"/>
            <a:ext cx="2746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Landau levels. . .  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524000" y="4419600"/>
            <a:ext cx="6154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Chern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Simons        WZW        CFT       TQFT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32025" y="2030413"/>
          <a:ext cx="1479550" cy="1035050"/>
        </p:xfrm>
        <a:graphic>
          <a:graphicData uri="http://schemas.openxmlformats.org/presentationml/2006/ole">
            <p:oleObj spid="_x0000_s17410" name="Equation" r:id="rId3" imgW="495000" imgH="41904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676400" y="2667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2590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1704975" y="3797300"/>
            <a:ext cx="511175" cy="498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4724400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472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24600" y="472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914400" y="685800"/>
            <a:ext cx="75252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alibri" pitchFamily="34" charset="0"/>
              </a:rPr>
              <a:t>Mathematical summary of QHE: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667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886200"/>
            <a:ext cx="170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effective field theory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2013" y="1828800"/>
            <a:ext cx="7138987" cy="1108075"/>
            <a:chOff x="862122" y="990600"/>
            <a:chExt cx="7138878" cy="110745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90981" y="990600"/>
              <a:ext cx="6610019" cy="1107458"/>
              <a:chOff x="822325" y="1262702"/>
              <a:chExt cx="6610019" cy="1107458"/>
            </a:xfrm>
          </p:grpSpPr>
          <p:graphicFrame>
            <p:nvGraphicFramePr>
              <p:cNvPr id="15365" name="Object 2"/>
              <p:cNvGraphicFramePr>
                <a:graphicFrameLocks noChangeAspect="1"/>
              </p:cNvGraphicFramePr>
              <p:nvPr/>
            </p:nvGraphicFramePr>
            <p:xfrm>
              <a:off x="822325" y="1262702"/>
              <a:ext cx="2133600" cy="1066800"/>
            </p:xfrm>
            <a:graphic>
              <a:graphicData uri="http://schemas.openxmlformats.org/presentationml/2006/ole">
                <p:oleObj spid="_x0000_s18437" name="Equation" r:id="rId3" imgW="838080" imgH="419040" progId="Equation.DSMT4">
                  <p:embed/>
                </p:oleObj>
              </a:graphicData>
            </a:graphic>
          </p:graphicFrame>
          <p:graphicFrame>
            <p:nvGraphicFramePr>
              <p:cNvPr id="15366" name="Object 3"/>
              <p:cNvGraphicFramePr>
                <a:graphicFrameLocks noChangeAspect="1"/>
              </p:cNvGraphicFramePr>
              <p:nvPr/>
            </p:nvGraphicFramePr>
            <p:xfrm>
              <a:off x="3074212" y="1289073"/>
              <a:ext cx="4358132" cy="1081087"/>
            </p:xfrm>
            <a:graphic>
              <a:graphicData uri="http://schemas.openxmlformats.org/presentationml/2006/ole">
                <p:oleObj spid="_x0000_s18438" name="Equation" r:id="rId4" imgW="1638000" imgH="406080" progId="Equation.DSMT4">
                  <p:embed/>
                </p:oleObj>
              </a:graphicData>
            </a:graphic>
          </p:graphicFrame>
        </p:grpSp>
        <p:sp>
          <p:nvSpPr>
            <p:cNvPr id="15373" name="TextBox 7"/>
            <p:cNvSpPr txBox="1">
              <a:spLocks noChangeArrowheads="1"/>
            </p:cNvSpPr>
            <p:nvPr/>
          </p:nvSpPr>
          <p:spPr bwMode="auto">
            <a:xfrm>
              <a:off x="862122" y="1232848"/>
              <a:ext cx="4730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Calibri" pitchFamily="34" charset="0"/>
                </a:rPr>
                <a:t>at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57250" y="3394075"/>
            <a:ext cx="2640013" cy="879475"/>
            <a:chOff x="762000" y="3483592"/>
            <a:chExt cx="2640338" cy="88073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62000" y="3483592"/>
              <a:ext cx="2640338" cy="880732"/>
              <a:chOff x="862122" y="1045192"/>
              <a:chExt cx="2640338" cy="880732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1425685" y="1045192"/>
              <a:ext cx="969962" cy="880732"/>
            </p:xfrm>
            <a:graphic>
              <a:graphicData uri="http://schemas.openxmlformats.org/presentationml/2006/ole">
                <p:oleObj spid="_x0000_s18436" name="Equation" r:id="rId5" imgW="380880" imgH="393480" progId="Equation.DSMT4">
                  <p:embed/>
                </p:oleObj>
              </a:graphicData>
            </a:graphic>
          </p:graphicFrame>
          <p:sp>
            <p:nvSpPr>
              <p:cNvPr id="15371" name="TextBox 11"/>
              <p:cNvSpPr txBox="1">
                <a:spLocks noChangeArrowheads="1"/>
              </p:cNvSpPr>
              <p:nvPr/>
            </p:nvSpPr>
            <p:spPr bwMode="auto">
              <a:xfrm>
                <a:off x="862122" y="1232848"/>
                <a:ext cx="2640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</a:rPr>
                  <a:t>at               (or     )</a:t>
                </a:r>
              </a:p>
            </p:txBody>
          </p:sp>
        </p:grpSp>
        <p:graphicFrame>
          <p:nvGraphicFramePr>
            <p:cNvPr id="15363" name="Object 5"/>
            <p:cNvGraphicFramePr>
              <a:graphicFrameLocks noChangeAspect="1"/>
            </p:cNvGraphicFramePr>
            <p:nvPr/>
          </p:nvGraphicFramePr>
          <p:xfrm>
            <a:off x="2827360" y="3491552"/>
            <a:ext cx="387350" cy="865496"/>
          </p:xfrm>
          <a:graphic>
            <a:graphicData uri="http://schemas.openxmlformats.org/presentationml/2006/ole">
              <p:oleObj spid="_x0000_s18435" name="Equation" r:id="rId6" imgW="152280" imgH="393480" progId="Equation.DSMT4">
                <p:embed/>
              </p:oleObj>
            </a:graphicData>
          </a:graphic>
        </p:graphicFrame>
      </p:grp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1554163" y="4460875"/>
          <a:ext cx="6618287" cy="1371600"/>
        </p:xfrm>
        <a:graphic>
          <a:graphicData uri="http://schemas.openxmlformats.org/presentationml/2006/ole">
            <p:oleObj spid="_x0000_s18434" name="Equation" r:id="rId7" imgW="2450880" imgH="507960" progId="Equation.DSMT4">
              <p:embed/>
            </p:oleObj>
          </a:graphicData>
        </a:graphic>
      </p:graphicFrame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228600" y="304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The effective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low energy CFT </a:t>
            </a:r>
            <a:r>
              <a:rPr lang="en-US" sz="2400" dirty="0" smtClean="0">
                <a:latin typeface="Calibri" pitchFamily="34" charset="0"/>
              </a:rPr>
              <a:t>is so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smart</a:t>
            </a:r>
            <a:r>
              <a:rPr lang="en-US" sz="2400" dirty="0" smtClean="0">
                <a:latin typeface="Calibri" pitchFamily="34" charset="0"/>
              </a:rPr>
              <a:t> it even remembers 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the high energy theory: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Laughlin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Moore-Read</a:t>
            </a:r>
            <a:r>
              <a:rPr lang="en-US" sz="2400" dirty="0">
                <a:latin typeface="Calibri" pitchFamily="34" charset="0"/>
              </a:rPr>
              <a:t> wave </a:t>
            </a:r>
            <a:r>
              <a:rPr lang="en-US" sz="2400" dirty="0" smtClean="0">
                <a:latin typeface="Calibri" pitchFamily="34" charset="0"/>
              </a:rPr>
              <a:t>functions arise as </a:t>
            </a:r>
            <a:r>
              <a:rPr lang="en-US" sz="2400" dirty="0" err="1" smtClean="0">
                <a:latin typeface="Calibri" pitchFamily="34" charset="0"/>
              </a:rPr>
              <a:t>correlators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length scales disappear and topological effects dominate, we may see stable </a:t>
            </a:r>
            <a:r>
              <a:rPr lang="en-US" sz="2800" dirty="0" smtClean="0">
                <a:solidFill>
                  <a:srgbClr val="FF0000"/>
                </a:solidFill>
              </a:rPr>
              <a:t>degenerate </a:t>
            </a:r>
            <a:r>
              <a:rPr lang="en-US" sz="2800" dirty="0" smtClean="0"/>
              <a:t>ground states which are separated from each other </a:t>
            </a:r>
            <a:r>
              <a:rPr lang="en-US" sz="2800" u="sng" dirty="0" smtClean="0"/>
              <a:t>as far as </a:t>
            </a:r>
            <a:r>
              <a:rPr lang="en-US" sz="2800" u="sng" dirty="0" smtClean="0">
                <a:solidFill>
                  <a:srgbClr val="FF0000"/>
                </a:solidFill>
              </a:rPr>
              <a:t>local operators </a:t>
            </a:r>
            <a:r>
              <a:rPr lang="en-US" sz="2800" u="sng" dirty="0" smtClean="0"/>
              <a:t>are concerned</a:t>
            </a:r>
            <a:r>
              <a:rPr lang="en-US" sz="2800" dirty="0" smtClean="0"/>
              <a:t>. This is the </a:t>
            </a:r>
            <a:r>
              <a:rPr lang="en-US" sz="2800" dirty="0" smtClean="0">
                <a:solidFill>
                  <a:srgbClr val="FF0000"/>
                </a:solidFill>
              </a:rPr>
              <a:t>definition</a:t>
            </a:r>
            <a:r>
              <a:rPr lang="en-US" sz="2800" dirty="0" smtClean="0"/>
              <a:t> of a topological phase.</a:t>
            </a:r>
            <a:r>
              <a:rPr lang="en-US" sz="2800" u="sng" dirty="0" smtClean="0"/>
              <a:t> </a:t>
            </a:r>
            <a:endParaRPr lang="en-US" sz="2800" u="sng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Topological quantum computation lives in such a </a:t>
            </a:r>
            <a:r>
              <a:rPr lang="en-US" sz="2800" dirty="0" smtClean="0">
                <a:solidFill>
                  <a:srgbClr val="FF0000"/>
                </a:solidFill>
              </a:rPr>
              <a:t>degenerate</a:t>
            </a:r>
            <a:r>
              <a:rPr lang="en-US" sz="2800" dirty="0" smtClean="0"/>
              <a:t> ground state space.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17706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123825">
              <a:buFont typeface="Arial" pitchFamily="34" charset="0"/>
              <a:buChar char="•"/>
            </a:pPr>
            <a:r>
              <a:rPr lang="en-US" sz="2800" dirty="0" smtClean="0"/>
              <a:t>The accuracy of the </a:t>
            </a:r>
            <a:r>
              <a:rPr lang="en-US" sz="2800" dirty="0" err="1" smtClean="0"/>
              <a:t>degeneracies</a:t>
            </a:r>
            <a:r>
              <a:rPr lang="en-US" sz="2800" dirty="0" smtClean="0"/>
              <a:t> and the precision of the </a:t>
            </a:r>
            <a:r>
              <a:rPr lang="en-US" sz="2800" dirty="0" smtClean="0">
                <a:solidFill>
                  <a:srgbClr val="00B050"/>
                </a:solidFill>
              </a:rPr>
              <a:t>nonlocal</a:t>
            </a:r>
            <a:r>
              <a:rPr lang="en-US" sz="2800" dirty="0" smtClean="0"/>
              <a:t> operations on this degenerate subspace depend on tunneling amplitudes which can be </a:t>
            </a:r>
            <a:r>
              <a:rPr lang="en-US" sz="2800" dirty="0" smtClean="0">
                <a:solidFill>
                  <a:srgbClr val="FF0000"/>
                </a:solidFill>
              </a:rPr>
              <a:t>incredibly</a:t>
            </a:r>
            <a:r>
              <a:rPr lang="en-US" sz="2800" dirty="0" smtClean="0"/>
              <a:t> small.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704" y="4267200"/>
            <a:ext cx="2971800" cy="1828800"/>
            <a:chOff x="762000" y="3276600"/>
            <a:chExt cx="4114800" cy="2743200"/>
          </a:xfrm>
        </p:grpSpPr>
        <p:sp>
          <p:nvSpPr>
            <p:cNvPr id="4" name="Oval 3"/>
            <p:cNvSpPr/>
            <p:nvPr/>
          </p:nvSpPr>
          <p:spPr>
            <a:xfrm>
              <a:off x="762000" y="3276600"/>
              <a:ext cx="41148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8"/>
            <p:cNvGrpSpPr/>
            <p:nvPr/>
          </p:nvGrpSpPr>
          <p:grpSpPr>
            <a:xfrm>
              <a:off x="2209800" y="4142096"/>
              <a:ext cx="1219200" cy="843888"/>
              <a:chOff x="2209800" y="4343400"/>
              <a:chExt cx="1219200" cy="843888"/>
            </a:xfrm>
          </p:grpSpPr>
          <p:sp>
            <p:nvSpPr>
              <p:cNvPr id="10" name="Arc 9"/>
              <p:cNvSpPr/>
              <p:nvPr/>
            </p:nvSpPr>
            <p:spPr>
              <a:xfrm flipV="1">
                <a:off x="2209800" y="4343400"/>
                <a:ext cx="1219200" cy="685800"/>
              </a:xfrm>
              <a:prstGeom prst="arc">
                <a:avLst>
                  <a:gd name="adj1" fmla="val 10778776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2383808" y="4653888"/>
                <a:ext cx="865496" cy="533400"/>
              </a:xfrm>
              <a:prstGeom prst="arc">
                <a:avLst>
                  <a:gd name="adj1" fmla="val 10778776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 5"/>
            <p:cNvSpPr/>
            <p:nvPr/>
          </p:nvSpPr>
          <p:spPr>
            <a:xfrm rot="1789709">
              <a:off x="3011204" y="3328052"/>
              <a:ext cx="683192" cy="1259573"/>
            </a:xfrm>
            <a:prstGeom prst="arc">
              <a:avLst>
                <a:gd name="adj1" fmla="val 5251692"/>
                <a:gd name="adj2" fmla="val 16129656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1789709" flipH="1">
              <a:off x="2986871" y="3303050"/>
              <a:ext cx="638464" cy="1259573"/>
            </a:xfrm>
            <a:prstGeom prst="arc">
              <a:avLst>
                <a:gd name="adj1" fmla="val 5251692"/>
                <a:gd name="adj2" fmla="val 16129656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4114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429000" y="4217158"/>
              <a:ext cx="92122" cy="781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912149" y="6096000"/>
            <a:ext cx="144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L×L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0" y="2725087"/>
            <a:ext cx="2481263" cy="551513"/>
            <a:chOff x="5486400" y="824552"/>
            <a:chExt cx="2481263" cy="551513"/>
          </a:xfrm>
        </p:grpSpPr>
        <p:sp>
          <p:nvSpPr>
            <p:cNvPr id="14" name="TextBox 13"/>
            <p:cNvSpPr txBox="1"/>
            <p:nvPr/>
          </p:nvSpPr>
          <p:spPr>
            <a:xfrm>
              <a:off x="5486400" y="914400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tunneling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697663" y="824552"/>
            <a:ext cx="1270000" cy="520700"/>
          </p:xfrm>
          <a:graphic>
            <a:graphicData uri="http://schemas.openxmlformats.org/presentationml/2006/ole">
              <p:oleObj spid="_x0000_s143362" name="Equation" r:id="rId3" imgW="558720" imgH="228600" progId="Equation.DSMT4">
                <p:embed/>
              </p:oleObj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724400" y="4876800"/>
            <a:ext cx="3512784" cy="830997"/>
            <a:chOff x="5105400" y="3823648"/>
            <a:chExt cx="3512784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5105400" y="3823648"/>
              <a:ext cx="2787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degeneracy split by a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tunneling process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348184" y="4145293"/>
            <a:ext cx="1270000" cy="461963"/>
          </p:xfrm>
          <a:graphic>
            <a:graphicData uri="http://schemas.openxmlformats.org/presentationml/2006/ole">
              <p:oleObj spid="_x0000_s143363" name="Equation" r:id="rId4" imgW="558720" imgH="203040" progId="Equation.DSMT4">
                <p:embed/>
              </p:oleObj>
            </a:graphicData>
          </a:graphic>
        </p:graphicFrame>
      </p:grpSp>
      <p:grpSp>
        <p:nvGrpSpPr>
          <p:cNvPr id="19" name="Group 41"/>
          <p:cNvGrpSpPr/>
          <p:nvPr/>
        </p:nvGrpSpPr>
        <p:grpSpPr>
          <a:xfrm>
            <a:off x="457200" y="1918648"/>
            <a:ext cx="4109113" cy="2174544"/>
            <a:chOff x="310487" y="333684"/>
            <a:chExt cx="4566313" cy="2513012"/>
          </a:xfrm>
        </p:grpSpPr>
        <p:grpSp>
          <p:nvGrpSpPr>
            <p:cNvPr id="20" name="Group 24"/>
            <p:cNvGrpSpPr/>
            <p:nvPr/>
          </p:nvGrpSpPr>
          <p:grpSpPr>
            <a:xfrm>
              <a:off x="381000" y="760412"/>
              <a:ext cx="4419600" cy="1677988"/>
              <a:chOff x="457200" y="228600"/>
              <a:chExt cx="4419600" cy="1677988"/>
            </a:xfrm>
          </p:grpSpPr>
          <p:grpSp>
            <p:nvGrpSpPr>
              <p:cNvPr id="21" name="Group 17"/>
              <p:cNvGrpSpPr/>
              <p:nvPr/>
            </p:nvGrpSpPr>
            <p:grpSpPr>
              <a:xfrm>
                <a:off x="457200" y="228600"/>
                <a:ext cx="2514600" cy="1677988"/>
                <a:chOff x="457200" y="228600"/>
                <a:chExt cx="2514600" cy="1677988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57200" y="19050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457200" y="1066800"/>
                  <a:ext cx="1676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10"/>
                <p:cNvCxnSpPr/>
                <p:nvPr/>
              </p:nvCxnSpPr>
              <p:spPr>
                <a:xfrm>
                  <a:off x="1295400" y="2286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296194" y="1066006"/>
                  <a:ext cx="1676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133600" y="19050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8"/>
              <p:cNvGrpSpPr/>
              <p:nvPr/>
            </p:nvGrpSpPr>
            <p:grpSpPr>
              <a:xfrm>
                <a:off x="2362200" y="228600"/>
                <a:ext cx="2514600" cy="1677988"/>
                <a:chOff x="457200" y="228600"/>
                <a:chExt cx="2514600" cy="1677988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57200" y="19050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457200" y="1066800"/>
                  <a:ext cx="1676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295400" y="2286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1296194" y="1066006"/>
                  <a:ext cx="1676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133600" y="1905000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2212644" y="2385031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well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91260" y="33368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2400" y="1371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10487" y="1419367"/>
              <a:ext cx="1760561" cy="968991"/>
            </a:xfrm>
            <a:custGeom>
              <a:avLst/>
              <a:gdLst>
                <a:gd name="connsiteX0" fmla="*/ 0 w 1760561"/>
                <a:gd name="connsiteY0" fmla="*/ 968991 h 968991"/>
                <a:gd name="connsiteX1" fmla="*/ 1310185 w 1760561"/>
                <a:gd name="connsiteY1" fmla="*/ 777923 h 968991"/>
                <a:gd name="connsiteX2" fmla="*/ 1760561 w 1760561"/>
                <a:gd name="connsiteY2" fmla="*/ 0 h 9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561" h="968991">
                  <a:moveTo>
                    <a:pt x="0" y="968991"/>
                  </a:moveTo>
                  <a:cubicBezTo>
                    <a:pt x="508379" y="954206"/>
                    <a:pt x="1016758" y="939422"/>
                    <a:pt x="1310185" y="777923"/>
                  </a:cubicBezTo>
                  <a:cubicBezTo>
                    <a:pt x="1603612" y="616425"/>
                    <a:pt x="1682086" y="308212"/>
                    <a:pt x="1760561" y="0"/>
                  </a:cubicBez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3132161" y="1420504"/>
              <a:ext cx="1744639" cy="968991"/>
            </a:xfrm>
            <a:custGeom>
              <a:avLst/>
              <a:gdLst>
                <a:gd name="connsiteX0" fmla="*/ 0 w 1760561"/>
                <a:gd name="connsiteY0" fmla="*/ 968991 h 968991"/>
                <a:gd name="connsiteX1" fmla="*/ 1310185 w 1760561"/>
                <a:gd name="connsiteY1" fmla="*/ 777923 h 968991"/>
                <a:gd name="connsiteX2" fmla="*/ 1760561 w 1760561"/>
                <a:gd name="connsiteY2" fmla="*/ 0 h 9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561" h="968991">
                  <a:moveTo>
                    <a:pt x="0" y="968991"/>
                  </a:moveTo>
                  <a:cubicBezTo>
                    <a:pt x="508379" y="954206"/>
                    <a:pt x="1016758" y="939422"/>
                    <a:pt x="1310185" y="777923"/>
                  </a:cubicBezTo>
                  <a:cubicBezTo>
                    <a:pt x="1603612" y="616425"/>
                    <a:pt x="1682086" y="308212"/>
                    <a:pt x="1760561" y="0"/>
                  </a:cubicBez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60812" y="1050878"/>
              <a:ext cx="1064525" cy="382137"/>
            </a:xfrm>
            <a:custGeom>
              <a:avLst/>
              <a:gdLst>
                <a:gd name="connsiteX0" fmla="*/ 0 w 1064525"/>
                <a:gd name="connsiteY0" fmla="*/ 382137 h 382137"/>
                <a:gd name="connsiteX1" fmla="*/ 532263 w 1064525"/>
                <a:gd name="connsiteY1" fmla="*/ 0 h 382137"/>
                <a:gd name="connsiteX2" fmla="*/ 1064525 w 1064525"/>
                <a:gd name="connsiteY2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525" h="382137">
                  <a:moveTo>
                    <a:pt x="0" y="382137"/>
                  </a:moveTo>
                  <a:cubicBezTo>
                    <a:pt x="177421" y="191068"/>
                    <a:pt x="354842" y="0"/>
                    <a:pt x="532263" y="0"/>
                  </a:cubicBezTo>
                  <a:cubicBezTo>
                    <a:pt x="709684" y="0"/>
                    <a:pt x="887104" y="191068"/>
                    <a:pt x="1064525" y="382137"/>
                  </a:cubicBez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848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123825">
              <a:buFont typeface="Arial" pitchFamily="34" charset="0"/>
              <a:buChar char="•"/>
            </a:pPr>
            <a:r>
              <a:rPr lang="en-US" sz="2800" dirty="0" smtClean="0"/>
              <a:t>The same precision that makes IQHE the standard in metrology can make the FQHE a substrate for essentially error less (rates &lt;10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) quantum computation.</a:t>
            </a:r>
          </a:p>
          <a:p>
            <a:pPr marL="234950" indent="-123825"/>
            <a:endParaRPr lang="en-US" sz="2800" dirty="0" smtClean="0"/>
          </a:p>
          <a:p>
            <a:pPr marL="234950" indent="-123825">
              <a:buFont typeface="Arial" pitchFamily="34" charset="0"/>
              <a:buChar char="•"/>
            </a:pPr>
            <a:endParaRPr lang="en-US" sz="2800" baseline="30000" dirty="0" smtClean="0"/>
          </a:p>
          <a:p>
            <a:pPr marL="234950" indent="-123825">
              <a:buFont typeface="Arial" pitchFamily="34" charset="0"/>
              <a:buChar char="•"/>
            </a:pPr>
            <a:r>
              <a:rPr lang="en-US" sz="4400" baseline="30000" dirty="0" smtClean="0"/>
              <a:t>A key tool will be </a:t>
            </a:r>
            <a:r>
              <a:rPr lang="en-US" sz="4400" baseline="30000" dirty="0" err="1" smtClean="0">
                <a:solidFill>
                  <a:srgbClr val="FF0000"/>
                </a:solidFill>
              </a:rPr>
              <a:t>quasiparticle</a:t>
            </a:r>
            <a:r>
              <a:rPr lang="en-US" sz="4400" baseline="300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err="1" smtClean="0">
                <a:solidFill>
                  <a:srgbClr val="FF0000"/>
                </a:solidFill>
              </a:rPr>
              <a:t>interferometry</a:t>
            </a:r>
            <a:r>
              <a:rPr lang="en-US" sz="4400" baseline="30000" dirty="0" smtClean="0">
                <a:solidFill>
                  <a:srgbClr val="FF0000"/>
                </a:solidFill>
              </a:rPr>
              <a:t> </a:t>
            </a:r>
            <a:endParaRPr lang="en-US" sz="4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Topological Charge Measurement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38200" y="1206500"/>
            <a:ext cx="772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e.g. FQH double point contact interferometer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2047875"/>
            <a:ext cx="7064375" cy="4505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94209" name="Object 38"/>
          <p:cNvGraphicFramePr>
            <a:graphicFrameLocks noChangeAspect="1"/>
          </p:cNvGraphicFramePr>
          <p:nvPr/>
        </p:nvGraphicFramePr>
        <p:xfrm>
          <a:off x="722258" y="5486400"/>
          <a:ext cx="273105" cy="380999"/>
        </p:xfrm>
        <a:graphic>
          <a:graphicData uri="http://schemas.openxmlformats.org/presentationml/2006/ole">
            <p:oleObj spid="_x0000_s71682" name="Equation" r:id="rId5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FQH interferometer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4530725" y="787400"/>
            <a:ext cx="4498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Willett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`08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=5/2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(also progress by: Marcus, Eisenstein,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Kang,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Heiblum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Goldman, etc.)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296988"/>
            <a:ext cx="3408362" cy="4100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941638"/>
            <a:ext cx="4710113" cy="3762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038600" y="1828800"/>
            <a:ext cx="446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Measurement (return to vacuum)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81600" y="3505200"/>
            <a:ext cx="256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Braiding = program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43475" y="5181600"/>
            <a:ext cx="319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Initial </a:t>
            </a:r>
            <a:r>
              <a:rPr lang="en-US" sz="2400" i="1">
                <a:latin typeface="Symbol" pitchFamily="18" charset="2"/>
              </a:rPr>
              <a:t>y</a:t>
            </a:r>
            <a:r>
              <a:rPr lang="en-US" sz="2400" i="1" baseline="-25000">
                <a:latin typeface="Symbol" pitchFamily="18" charset="2"/>
              </a:rPr>
              <a:t>0</a:t>
            </a:r>
            <a:r>
              <a:rPr lang="en-US" sz="2400">
                <a:latin typeface="Calibri" pitchFamily="34" charset="0"/>
              </a:rPr>
              <a:t> out of vacuum</a:t>
            </a:r>
            <a:endParaRPr lang="en-US" sz="2400">
              <a:latin typeface="Lucida Handwriting" pitchFamily="66" charset="0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6400800" y="395446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4008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0663" name="Picture 10" descr="brai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3333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 Box 11"/>
          <p:cNvSpPr txBox="1">
            <a:spLocks noChangeArrowheads="1"/>
          </p:cNvSpPr>
          <p:nvPr/>
        </p:nvSpPr>
        <p:spPr bwMode="auto">
          <a:xfrm>
            <a:off x="457200" y="4191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time</a:t>
            </a:r>
          </a:p>
        </p:txBody>
      </p:sp>
      <p:sp>
        <p:nvSpPr>
          <p:cNvPr id="70665" name="Line 12"/>
          <p:cNvSpPr>
            <a:spLocks noChangeShapeType="1"/>
          </p:cNvSpPr>
          <p:nvPr/>
        </p:nvSpPr>
        <p:spPr bwMode="auto">
          <a:xfrm flipV="1">
            <a:off x="1066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1905000" y="1676400"/>
            <a:ext cx="152400" cy="557213"/>
          </a:xfrm>
          <a:custGeom>
            <a:avLst/>
            <a:gdLst>
              <a:gd name="T0" fmla="*/ 2147483647 w 65"/>
              <a:gd name="T1" fmla="*/ 2147483647 h 261"/>
              <a:gd name="T2" fmla="*/ 2147483647 w 65"/>
              <a:gd name="T3" fmla="*/ 2147483647 h 261"/>
              <a:gd name="T4" fmla="*/ 2147483647 w 65"/>
              <a:gd name="T5" fmla="*/ 2147483647 h 261"/>
              <a:gd name="T6" fmla="*/ 2147483647 w 65"/>
              <a:gd name="T7" fmla="*/ 2147483647 h 261"/>
              <a:gd name="T8" fmla="*/ 2147483647 w 65"/>
              <a:gd name="T9" fmla="*/ 2147483647 h 261"/>
              <a:gd name="T10" fmla="*/ 2147483647 w 65"/>
              <a:gd name="T11" fmla="*/ 2147483647 h 261"/>
              <a:gd name="T12" fmla="*/ 2147483647 w 65"/>
              <a:gd name="T13" fmla="*/ 2147483647 h 261"/>
              <a:gd name="T14" fmla="*/ 2147483647 w 65"/>
              <a:gd name="T15" fmla="*/ 2147483647 h 261"/>
              <a:gd name="T16" fmla="*/ 2147483647 w 65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"/>
              <a:gd name="T28" fmla="*/ 0 h 261"/>
              <a:gd name="T29" fmla="*/ 65 w 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" h="261">
                <a:moveTo>
                  <a:pt x="50" y="261"/>
                </a:moveTo>
                <a:cubicBezTo>
                  <a:pt x="40" y="258"/>
                  <a:pt x="0" y="243"/>
                  <a:pt x="26" y="224"/>
                </a:cubicBezTo>
                <a:cubicBezTo>
                  <a:pt x="36" y="217"/>
                  <a:pt x="62" y="212"/>
                  <a:pt x="62" y="212"/>
                </a:cubicBezTo>
                <a:cubicBezTo>
                  <a:pt x="51" y="178"/>
                  <a:pt x="65" y="206"/>
                  <a:pt x="38" y="188"/>
                </a:cubicBezTo>
                <a:cubicBezTo>
                  <a:pt x="24" y="179"/>
                  <a:pt x="17" y="165"/>
                  <a:pt x="8" y="152"/>
                </a:cubicBezTo>
                <a:cubicBezTo>
                  <a:pt x="31" y="143"/>
                  <a:pt x="42" y="146"/>
                  <a:pt x="50" y="121"/>
                </a:cubicBezTo>
                <a:cubicBezTo>
                  <a:pt x="42" y="87"/>
                  <a:pt x="32" y="94"/>
                  <a:pt x="14" y="67"/>
                </a:cubicBezTo>
                <a:cubicBezTo>
                  <a:pt x="2" y="29"/>
                  <a:pt x="6" y="62"/>
                  <a:pt x="26" y="42"/>
                </a:cubicBezTo>
                <a:cubicBezTo>
                  <a:pt x="35" y="33"/>
                  <a:pt x="32" y="9"/>
                  <a:pt x="32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261225" y="215265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(or not)</a:t>
            </a:r>
          </a:p>
        </p:txBody>
      </p:sp>
      <p:sp>
        <p:nvSpPr>
          <p:cNvPr id="70668" name="TextBox 12"/>
          <p:cNvSpPr txBox="1">
            <a:spLocks noChangeArrowheads="1"/>
          </p:cNvSpPr>
          <p:nvPr/>
        </p:nvSpPr>
        <p:spPr bwMode="auto">
          <a:xfrm>
            <a:off x="457200" y="268288"/>
            <a:ext cx="7515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latin typeface="Calibri" pitchFamily="34" charset="0"/>
              </a:rPr>
              <a:t>Recall</a:t>
            </a:r>
            <a:r>
              <a:rPr lang="en-US" sz="2800" dirty="0">
                <a:latin typeface="Calibri" pitchFamily="34" charset="0"/>
              </a:rPr>
              <a:t>:  The “old” </a:t>
            </a:r>
            <a:r>
              <a:rPr lang="en-US" sz="2800" dirty="0" smtClean="0">
                <a:latin typeface="Calibri" pitchFamily="34" charset="0"/>
              </a:rPr>
              <a:t>topological computation </a:t>
            </a:r>
            <a:r>
              <a:rPr lang="en-US" sz="2800" dirty="0">
                <a:latin typeface="Calibri" pitchFamily="34" charset="0"/>
              </a:rPr>
              <a:t>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 animBg="1"/>
      <p:bldP spid="38921" grpId="0" animBg="1"/>
      <p:bldP spid="38927" grpId="0" animBg="1"/>
      <p:bldP spid="389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approach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10050"/>
            <a:ext cx="1381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approach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3200400"/>
            <a:ext cx="1162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wapproach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19400"/>
            <a:ext cx="1157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wapproach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5" y="685800"/>
            <a:ext cx="1057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approachaux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2004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approachaux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8382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ewapproachaux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3810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391400" y="1219200"/>
          <a:ext cx="762000" cy="487363"/>
        </p:xfrm>
        <a:graphic>
          <a:graphicData uri="http://schemas.openxmlformats.org/presentationml/2006/ole">
            <p:oleObj spid="_x0000_s19458" name="Equation" r:id="rId8" imgW="317160" imgH="20304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391400" y="4267200"/>
          <a:ext cx="762000" cy="469900"/>
        </p:xfrm>
        <a:graphic>
          <a:graphicData uri="http://schemas.openxmlformats.org/presentationml/2006/ole">
            <p:oleObj spid="_x0000_s19459" name="Equation" r:id="rId9" imgW="330120" imgH="203040" progId="Equation.DSMT4">
              <p:embed/>
            </p:oleObj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57525" y="35814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228600"/>
            <a:ext cx="21113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prstClr val="black"/>
                </a:solidFill>
                <a:latin typeface="Georgia"/>
                <a:cs typeface="+mn-cs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+mn-cs"/>
              </a:rPr>
              <a:t> Approach: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228600"/>
            <a:ext cx="1931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+mn-cs"/>
              </a:rPr>
              <a:t>measurement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2825" y="833438"/>
            <a:ext cx="3051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+mn-cs"/>
              </a:rPr>
              <a:t>“forced measurement”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8175" y="1443038"/>
            <a:ext cx="1089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+mn-cs"/>
              </a:rPr>
              <a:t>motion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4200" y="2052638"/>
            <a:ext cx="12049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+mn-cs"/>
              </a:rPr>
              <a:t>braiding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582194" y="761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582194" y="1370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582194" y="19804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05200" y="2971800"/>
            <a:ext cx="381000" cy="381000"/>
            <a:chOff x="5410200" y="1066800"/>
            <a:chExt cx="381000" cy="381000"/>
          </a:xfrm>
        </p:grpSpPr>
        <p:cxnSp>
          <p:nvCxnSpPr>
            <p:cNvPr id="30" name="Straight Connector 29"/>
            <p:cNvCxnSpPr/>
            <p:nvPr/>
          </p:nvCxnSpPr>
          <p:spPr>
            <a:xfrm rot="16200000" flipH="1">
              <a:off x="5410200" y="1295400"/>
              <a:ext cx="152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5486400" y="11430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382000" y="533400"/>
            <a:ext cx="381000" cy="381000"/>
            <a:chOff x="5410200" y="1066800"/>
            <a:chExt cx="381000" cy="381000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H="1">
              <a:off x="5410200" y="1295400"/>
              <a:ext cx="152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5486400" y="11430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8382000" y="3505200"/>
            <a:ext cx="381000" cy="381000"/>
            <a:chOff x="5410200" y="1066800"/>
            <a:chExt cx="381000" cy="381000"/>
          </a:xfrm>
        </p:grpSpPr>
        <p:cxnSp>
          <p:nvCxnSpPr>
            <p:cNvPr id="45" name="Straight Connector 44"/>
            <p:cNvCxnSpPr/>
            <p:nvPr/>
          </p:nvCxnSpPr>
          <p:spPr>
            <a:xfrm rot="16200000" flipH="1">
              <a:off x="5410200" y="1295400"/>
              <a:ext cx="152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5486400" y="11430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3276600" y="4191000"/>
            <a:ext cx="1219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76600" y="5181600"/>
            <a:ext cx="1219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5181600" y="2286000"/>
            <a:ext cx="1828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5867400" y="30480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5638800" y="4800600"/>
            <a:ext cx="914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867400" y="54864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1489075" y="3962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1489075" y="4343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" y="9144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Parsa Bonderson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Michael Freedman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Chetan Nayak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umming Junction 3"/>
          <p:cNvSpPr>
            <a:spLocks noChangeAspect="1"/>
          </p:cNvSpPr>
          <p:nvPr/>
        </p:nvSpPr>
        <p:spPr bwMode="auto">
          <a:xfrm>
            <a:off x="1844675" y="4103688"/>
            <a:ext cx="228600" cy="2286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lowchart: Summing Junction 4"/>
          <p:cNvSpPr>
            <a:spLocks noChangeAspect="1"/>
          </p:cNvSpPr>
          <p:nvPr/>
        </p:nvSpPr>
        <p:spPr bwMode="auto">
          <a:xfrm>
            <a:off x="2501900" y="2520950"/>
            <a:ext cx="227013" cy="227013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0" name="Oval 5"/>
          <p:cNvSpPr>
            <a:spLocks noChangeArrowheads="1"/>
          </p:cNvSpPr>
          <p:nvPr/>
        </p:nvSpPr>
        <p:spPr bwMode="auto">
          <a:xfrm>
            <a:off x="811213" y="3303588"/>
            <a:ext cx="228600" cy="2317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6"/>
          <p:cNvSpPr>
            <a:spLocks noChangeArrowheads="1"/>
          </p:cNvSpPr>
          <p:nvPr/>
        </p:nvSpPr>
        <p:spPr bwMode="auto">
          <a:xfrm>
            <a:off x="3544888" y="3308350"/>
            <a:ext cx="227012" cy="2317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7"/>
          <p:cNvSpPr txBox="1">
            <a:spLocks noChangeArrowheads="1"/>
          </p:cNvSpPr>
          <p:nvPr/>
        </p:nvSpPr>
        <p:spPr>
          <a:xfrm>
            <a:off x="533400" y="381001"/>
            <a:ext cx="8229600" cy="9144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  <a:t>Use </a:t>
            </a:r>
            <a:r>
              <a:rPr lang="en-US" sz="2400" kern="0" dirty="0" smtClean="0">
                <a:solidFill>
                  <a:schemeClr val="tx2"/>
                </a:solidFill>
                <a:ea typeface="+mj-ea"/>
                <a:cs typeface="+mj-cs"/>
              </a:rPr>
              <a:t>“forced measurements” and an entangled </a:t>
            </a:r>
            <a:r>
              <a:rPr lang="en-US" sz="2400" kern="0" dirty="0" err="1" smtClean="0">
                <a:solidFill>
                  <a:schemeClr val="tx2"/>
                </a:solidFill>
                <a:ea typeface="+mj-ea"/>
                <a:cs typeface="+mj-cs"/>
              </a:rPr>
              <a:t>ancilla</a:t>
            </a:r>
            <a:r>
              <a:rPr lang="en-US" sz="2400" kern="0" dirty="0" smtClean="0">
                <a:solidFill>
                  <a:schemeClr val="tx2"/>
                </a:solidFill>
                <a:ea typeface="+mj-ea"/>
                <a:cs typeface="+mj-cs"/>
              </a:rPr>
              <a:t> to simulate braiding. Note: </a:t>
            </a:r>
            <a:r>
              <a:rPr lang="en-US" sz="2400" kern="0" dirty="0" err="1" smtClean="0">
                <a:solidFill>
                  <a:schemeClr val="tx2"/>
                </a:solidFill>
                <a:ea typeface="+mj-ea"/>
                <a:cs typeface="+mj-cs"/>
              </a:rPr>
              <a:t>ancilla</a:t>
            </a:r>
            <a:r>
              <a:rPr lang="en-US" sz="2400" kern="0" dirty="0" smtClean="0">
                <a:solidFill>
                  <a:schemeClr val="tx2"/>
                </a:solidFill>
                <a:ea typeface="+mj-ea"/>
                <a:cs typeface="+mj-cs"/>
              </a:rPr>
              <a:t> will be restored at the end.</a:t>
            </a:r>
            <a:endParaRPr lang="en-US" sz="24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546100" y="3016250"/>
          <a:ext cx="274638" cy="298450"/>
        </p:xfrm>
        <a:graphic>
          <a:graphicData uri="http://schemas.openxmlformats.org/presentationml/2006/ole">
            <p:oleObj spid="_x0000_s124930" name="Equation" r:id="rId3" imgW="126720" imgH="13968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751263" y="3021013"/>
          <a:ext cx="274637" cy="298450"/>
        </p:xfrm>
        <a:graphic>
          <a:graphicData uri="http://schemas.openxmlformats.org/presentationml/2006/ole">
            <p:oleObj spid="_x0000_s124931" name="Equation" r:id="rId4" imgW="126720" imgH="13968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557338" y="4324350"/>
          <a:ext cx="274637" cy="298450"/>
        </p:xfrm>
        <a:graphic>
          <a:graphicData uri="http://schemas.openxmlformats.org/presentationml/2006/ole">
            <p:oleObj spid="_x0000_s124932" name="Equation" r:id="rId5" imgW="126720" imgH="13968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733675" y="2182813"/>
          <a:ext cx="303213" cy="352425"/>
        </p:xfrm>
        <a:graphic>
          <a:graphicData uri="http://schemas.openxmlformats.org/presentationml/2006/ole">
            <p:oleObj spid="_x0000_s124933" name="Equation" r:id="rId6" imgW="139680" imgH="16488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040063" y="1631950"/>
          <a:ext cx="439737" cy="460375"/>
        </p:xfrm>
        <a:graphic>
          <a:graphicData uri="http://schemas.openxmlformats.org/presentationml/2006/ole">
            <p:oleObj spid="_x0000_s124934" name="Equation" r:id="rId7" imgW="203040" imgH="215640" progId="Equation.3">
              <p:embed/>
            </p:oleObj>
          </a:graphicData>
        </a:graphic>
      </p:graphicFrame>
      <p:cxnSp>
        <p:nvCxnSpPr>
          <p:cNvPr id="20503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5943601" y="5676900"/>
            <a:ext cx="9144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17"/>
          <p:cNvCxnSpPr>
            <a:cxnSpLocks noChangeShapeType="1"/>
          </p:cNvCxnSpPr>
          <p:nvPr/>
        </p:nvCxnSpPr>
        <p:spPr bwMode="auto">
          <a:xfrm rot="16200000" flipV="1">
            <a:off x="7284244" y="5236369"/>
            <a:ext cx="1835150" cy="47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264275" y="6256338"/>
          <a:ext cx="274638" cy="298450"/>
        </p:xfrm>
        <a:graphic>
          <a:graphicData uri="http://schemas.openxmlformats.org/presentationml/2006/ole">
            <p:oleObj spid="_x0000_s124935" name="Equation" r:id="rId8" imgW="126720" imgH="1396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8077200" y="6270625"/>
          <a:ext cx="274638" cy="298450"/>
        </p:xfrm>
        <a:graphic>
          <a:graphicData uri="http://schemas.openxmlformats.org/presentationml/2006/ole">
            <p:oleObj spid="_x0000_s124936" name="Equation" r:id="rId9" imgW="126720" imgH="13968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853238" y="6264275"/>
          <a:ext cx="274637" cy="298450"/>
        </p:xfrm>
        <a:graphic>
          <a:graphicData uri="http://schemas.openxmlformats.org/presentationml/2006/ole">
            <p:oleObj spid="_x0000_s124937" name="Equation" r:id="rId10" imgW="126720" imgH="139680" progId="Equation.3">
              <p:embed/>
            </p:oleObj>
          </a:graphicData>
        </a:graphic>
      </p:graphicFrame>
      <p:sp>
        <p:nvSpPr>
          <p:cNvPr id="20505" name="Freeform 27"/>
          <p:cNvSpPr>
            <a:spLocks noChangeArrowheads="1"/>
          </p:cNvSpPr>
          <p:nvPr/>
        </p:nvSpPr>
        <p:spPr bwMode="auto">
          <a:xfrm>
            <a:off x="6991350" y="5870575"/>
            <a:ext cx="604838" cy="279400"/>
          </a:xfrm>
          <a:custGeom>
            <a:avLst/>
            <a:gdLst>
              <a:gd name="T0" fmla="*/ 0 w 604684"/>
              <a:gd name="T1" fmla="*/ 266617 h 280219"/>
              <a:gd name="T2" fmla="*/ 296243 w 604684"/>
              <a:gd name="T3" fmla="*/ 0 h 280219"/>
              <a:gd name="T4" fmla="*/ 607306 w 604684"/>
              <a:gd name="T5" fmla="*/ 266617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7450138" y="6227763"/>
          <a:ext cx="301625" cy="352425"/>
        </p:xfrm>
        <a:graphic>
          <a:graphicData uri="http://schemas.openxmlformats.org/presentationml/2006/ole">
            <p:oleObj spid="_x0000_s124938" name="Equation" r:id="rId11" imgW="139680" imgH="164880" progId="Equation.3">
              <p:embed/>
            </p:oleObj>
          </a:graphicData>
        </a:graphic>
      </p:graphicFrame>
      <p:sp>
        <p:nvSpPr>
          <p:cNvPr id="20506" name="Freeform 30"/>
          <p:cNvSpPr>
            <a:spLocks noChangeArrowheads="1"/>
          </p:cNvSpPr>
          <p:nvPr/>
        </p:nvSpPr>
        <p:spPr bwMode="auto">
          <a:xfrm rot="10800000">
            <a:off x="7585075" y="3425825"/>
            <a:ext cx="604838" cy="280988"/>
          </a:xfrm>
          <a:custGeom>
            <a:avLst/>
            <a:gdLst>
              <a:gd name="T0" fmla="*/ 0 w 604684"/>
              <a:gd name="T1" fmla="*/ 293582 h 280219"/>
              <a:gd name="T2" fmla="*/ 296243 w 604684"/>
              <a:gd name="T3" fmla="*/ 0 h 280219"/>
              <a:gd name="T4" fmla="*/ 607306 w 604684"/>
              <a:gd name="T5" fmla="*/ 293582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eform 35"/>
          <p:cNvSpPr>
            <a:spLocks noChangeArrowheads="1"/>
          </p:cNvSpPr>
          <p:nvPr/>
        </p:nvSpPr>
        <p:spPr bwMode="auto">
          <a:xfrm>
            <a:off x="6400800" y="4940300"/>
            <a:ext cx="1209675" cy="295275"/>
          </a:xfrm>
          <a:custGeom>
            <a:avLst/>
            <a:gdLst>
              <a:gd name="T0" fmla="*/ 0 w 1209367"/>
              <a:gd name="T1" fmla="*/ 300248 h 294967"/>
              <a:gd name="T2" fmla="*/ 607305 w 1209367"/>
              <a:gd name="T3" fmla="*/ 0 h 294967"/>
              <a:gd name="T4" fmla="*/ 1214613 w 1209367"/>
              <a:gd name="T5" fmla="*/ 300248 h 294967"/>
              <a:gd name="T6" fmla="*/ 0 60000 65536"/>
              <a:gd name="T7" fmla="*/ 0 60000 65536"/>
              <a:gd name="T8" fmla="*/ 0 60000 65536"/>
              <a:gd name="T9" fmla="*/ 0 w 1209367"/>
              <a:gd name="T10" fmla="*/ 0 h 294967"/>
              <a:gd name="T11" fmla="*/ 1209367 w 1209367"/>
              <a:gd name="T12" fmla="*/ 294967 h 29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367" h="294967">
                <a:moveTo>
                  <a:pt x="0" y="294967"/>
                </a:moveTo>
                <a:cubicBezTo>
                  <a:pt x="201561" y="147483"/>
                  <a:pt x="403122" y="0"/>
                  <a:pt x="604683" y="0"/>
                </a:cubicBezTo>
                <a:cubicBezTo>
                  <a:pt x="806244" y="0"/>
                  <a:pt x="1007805" y="147483"/>
                  <a:pt x="1209367" y="294967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36"/>
          <p:cNvSpPr>
            <a:spLocks noChangeArrowheads="1"/>
          </p:cNvSpPr>
          <p:nvPr/>
        </p:nvSpPr>
        <p:spPr bwMode="auto">
          <a:xfrm rot="10800000">
            <a:off x="6391275" y="4325938"/>
            <a:ext cx="1209675" cy="295275"/>
          </a:xfrm>
          <a:custGeom>
            <a:avLst/>
            <a:gdLst>
              <a:gd name="T0" fmla="*/ 0 w 1209367"/>
              <a:gd name="T1" fmla="*/ 300248 h 294967"/>
              <a:gd name="T2" fmla="*/ 607305 w 1209367"/>
              <a:gd name="T3" fmla="*/ 0 h 294967"/>
              <a:gd name="T4" fmla="*/ 1214613 w 1209367"/>
              <a:gd name="T5" fmla="*/ 300248 h 294967"/>
              <a:gd name="T6" fmla="*/ 0 60000 65536"/>
              <a:gd name="T7" fmla="*/ 0 60000 65536"/>
              <a:gd name="T8" fmla="*/ 0 60000 65536"/>
              <a:gd name="T9" fmla="*/ 0 w 1209367"/>
              <a:gd name="T10" fmla="*/ 0 h 294967"/>
              <a:gd name="T11" fmla="*/ 1209367 w 1209367"/>
              <a:gd name="T12" fmla="*/ 294967 h 29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367" h="294967">
                <a:moveTo>
                  <a:pt x="0" y="294967"/>
                </a:moveTo>
                <a:cubicBezTo>
                  <a:pt x="201561" y="147483"/>
                  <a:pt x="403122" y="0"/>
                  <a:pt x="604683" y="0"/>
                </a:cubicBezTo>
                <a:cubicBezTo>
                  <a:pt x="806244" y="0"/>
                  <a:pt x="1007805" y="147483"/>
                  <a:pt x="1209367" y="294967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0509" name="Rectangle 37"/>
          <p:cNvSpPr>
            <a:spLocks noChangeArrowheads="1"/>
          </p:cNvSpPr>
          <p:nvPr/>
        </p:nvSpPr>
        <p:spPr bwMode="auto">
          <a:xfrm>
            <a:off x="6888163" y="4483100"/>
            <a:ext cx="182562" cy="619125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510" name="Straight Connector 42"/>
          <p:cNvCxnSpPr>
            <a:cxnSpLocks noChangeShapeType="1"/>
          </p:cNvCxnSpPr>
          <p:nvPr/>
        </p:nvCxnSpPr>
        <p:spPr bwMode="auto">
          <a:xfrm rot="5400000" flipH="1" flipV="1">
            <a:off x="6061869" y="4336256"/>
            <a:ext cx="18288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1" name="Straight Connector 44"/>
          <p:cNvCxnSpPr>
            <a:cxnSpLocks noChangeShapeType="1"/>
          </p:cNvCxnSpPr>
          <p:nvPr/>
        </p:nvCxnSpPr>
        <p:spPr bwMode="auto">
          <a:xfrm rot="5400000" flipH="1" flipV="1">
            <a:off x="5476082" y="3426619"/>
            <a:ext cx="18288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512" name="Freeform 45"/>
          <p:cNvSpPr>
            <a:spLocks noChangeArrowheads="1"/>
          </p:cNvSpPr>
          <p:nvPr/>
        </p:nvSpPr>
        <p:spPr bwMode="auto">
          <a:xfrm rot="10800000">
            <a:off x="6970713" y="2501900"/>
            <a:ext cx="604837" cy="280988"/>
          </a:xfrm>
          <a:custGeom>
            <a:avLst/>
            <a:gdLst>
              <a:gd name="T0" fmla="*/ 0 w 604684"/>
              <a:gd name="T1" fmla="*/ 293582 h 280219"/>
              <a:gd name="T2" fmla="*/ 296243 w 604684"/>
              <a:gd name="T3" fmla="*/ 0 h 280219"/>
              <a:gd name="T4" fmla="*/ 607289 w 604684"/>
              <a:gd name="T5" fmla="*/ 293582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Freeform 46"/>
          <p:cNvSpPr>
            <a:spLocks noChangeArrowheads="1"/>
          </p:cNvSpPr>
          <p:nvPr/>
        </p:nvSpPr>
        <p:spPr bwMode="auto">
          <a:xfrm rot="10800000">
            <a:off x="6980238" y="5240338"/>
            <a:ext cx="604837" cy="280987"/>
          </a:xfrm>
          <a:custGeom>
            <a:avLst/>
            <a:gdLst>
              <a:gd name="T0" fmla="*/ 0 w 604684"/>
              <a:gd name="T1" fmla="*/ 293564 h 280219"/>
              <a:gd name="T2" fmla="*/ 296243 w 604684"/>
              <a:gd name="T3" fmla="*/ 0 h 280219"/>
              <a:gd name="T4" fmla="*/ 607289 w 604684"/>
              <a:gd name="T5" fmla="*/ 293564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Freeform 47"/>
          <p:cNvSpPr>
            <a:spLocks noChangeArrowheads="1"/>
          </p:cNvSpPr>
          <p:nvPr/>
        </p:nvSpPr>
        <p:spPr bwMode="auto">
          <a:xfrm>
            <a:off x="7600950" y="4046538"/>
            <a:ext cx="604838" cy="279400"/>
          </a:xfrm>
          <a:custGeom>
            <a:avLst/>
            <a:gdLst>
              <a:gd name="T0" fmla="*/ 0 w 604684"/>
              <a:gd name="T1" fmla="*/ 266617 h 280219"/>
              <a:gd name="T2" fmla="*/ 296243 w 604684"/>
              <a:gd name="T3" fmla="*/ 0 h 280219"/>
              <a:gd name="T4" fmla="*/ 607306 w 604684"/>
              <a:gd name="T5" fmla="*/ 266617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Freeform 48"/>
          <p:cNvSpPr>
            <a:spLocks noChangeArrowheads="1"/>
          </p:cNvSpPr>
          <p:nvPr/>
        </p:nvSpPr>
        <p:spPr bwMode="auto">
          <a:xfrm>
            <a:off x="6980238" y="3146425"/>
            <a:ext cx="604837" cy="279400"/>
          </a:xfrm>
          <a:custGeom>
            <a:avLst/>
            <a:gdLst>
              <a:gd name="T0" fmla="*/ 0 w 604684"/>
              <a:gd name="T1" fmla="*/ 266617 h 280219"/>
              <a:gd name="T2" fmla="*/ 296243 w 604684"/>
              <a:gd name="T3" fmla="*/ 0 h 280219"/>
              <a:gd name="T4" fmla="*/ 607289 w 604684"/>
              <a:gd name="T5" fmla="*/ 266617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516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7733507" y="2955131"/>
            <a:ext cx="9144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5180013" y="5459413"/>
          <a:ext cx="714375" cy="487362"/>
        </p:xfrm>
        <a:graphic>
          <a:graphicData uri="http://schemas.openxmlformats.org/presentationml/2006/ole">
            <p:oleObj spid="_x0000_s124939" name="Equation" r:id="rId12" imgW="330120" imgH="228600" progId="Equation.3">
              <p:embed/>
            </p:oleObj>
          </a:graphicData>
        </a:graphic>
      </p:graphicFrame>
      <p:sp>
        <p:nvSpPr>
          <p:cNvPr id="57" name="Oval 56"/>
          <p:cNvSpPr>
            <a:spLocks noChangeArrowheads="1"/>
          </p:cNvSpPr>
          <p:nvPr/>
        </p:nvSpPr>
        <p:spPr bwMode="auto">
          <a:xfrm rot="-1800000">
            <a:off x="147638" y="2117725"/>
            <a:ext cx="3152775" cy="1438275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" name="Object 11"/>
          <p:cNvGraphicFramePr>
            <a:graphicFrameLocks noChangeAspect="1"/>
          </p:cNvGraphicFramePr>
          <p:nvPr/>
        </p:nvGraphicFramePr>
        <p:xfrm>
          <a:off x="420688" y="1830388"/>
          <a:ext cx="439737" cy="487362"/>
        </p:xfrm>
        <a:graphic>
          <a:graphicData uri="http://schemas.openxmlformats.org/presentationml/2006/ole">
            <p:oleObj spid="_x0000_s124940" name="Equation" r:id="rId13" imgW="203040" imgH="228600" progId="Equation.3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168900" y="4533900"/>
          <a:ext cx="715963" cy="487363"/>
        </p:xfrm>
        <a:graphic>
          <a:graphicData uri="http://schemas.openxmlformats.org/presentationml/2006/ole">
            <p:oleObj spid="_x0000_s124941" name="Equation" r:id="rId14" imgW="330120" imgH="22860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168900" y="3619500"/>
          <a:ext cx="715963" cy="487363"/>
        </p:xfrm>
        <a:graphic>
          <a:graphicData uri="http://schemas.openxmlformats.org/presentationml/2006/ole">
            <p:oleObj spid="_x0000_s124942" name="Equation" r:id="rId15" imgW="330120" imgH="228600" progId="Equation.3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5168900" y="2705100"/>
          <a:ext cx="715963" cy="487363"/>
        </p:xfrm>
        <a:graphic>
          <a:graphicData uri="http://schemas.openxmlformats.org/presentationml/2006/ole">
            <p:oleObj spid="_x0000_s124943" name="Equation" r:id="rId16" imgW="330120" imgH="228600" progId="Equation.3">
              <p:embed/>
            </p:oleObj>
          </a:graphicData>
        </a:graphic>
      </p:graphicFrame>
      <p:sp useBgFill="1">
        <p:nvSpPr>
          <p:cNvPr id="63" name="Rectangle 62"/>
          <p:cNvSpPr>
            <a:spLocks noChangeArrowheads="1"/>
          </p:cNvSpPr>
          <p:nvPr/>
        </p:nvSpPr>
        <p:spPr bwMode="auto">
          <a:xfrm>
            <a:off x="4940300" y="2447925"/>
            <a:ext cx="3481388" cy="1003300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4" name="Rectangle 63"/>
          <p:cNvSpPr>
            <a:spLocks noChangeArrowheads="1"/>
          </p:cNvSpPr>
          <p:nvPr/>
        </p:nvSpPr>
        <p:spPr bwMode="auto">
          <a:xfrm>
            <a:off x="4984750" y="3352800"/>
            <a:ext cx="3530600" cy="973138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5" name="Rectangle 64"/>
          <p:cNvSpPr>
            <a:spLocks noChangeArrowheads="1"/>
          </p:cNvSpPr>
          <p:nvPr/>
        </p:nvSpPr>
        <p:spPr bwMode="auto">
          <a:xfrm>
            <a:off x="5043488" y="4281488"/>
            <a:ext cx="3471862" cy="973137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6" name="Rectangle 65"/>
          <p:cNvSpPr>
            <a:spLocks noChangeArrowheads="1"/>
          </p:cNvSpPr>
          <p:nvPr/>
        </p:nvSpPr>
        <p:spPr bwMode="auto">
          <a:xfrm>
            <a:off x="4975225" y="5167313"/>
            <a:ext cx="3416300" cy="1409700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 rot="1800000">
            <a:off x="1979613" y="2209800"/>
            <a:ext cx="2489200" cy="1308100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" name="Object 15"/>
          <p:cNvGraphicFramePr>
            <a:graphicFrameLocks noChangeAspect="1"/>
          </p:cNvGraphicFramePr>
          <p:nvPr/>
        </p:nvGraphicFramePr>
        <p:xfrm>
          <a:off x="3846513" y="1909763"/>
          <a:ext cx="439737" cy="487362"/>
        </p:xfrm>
        <a:graphic>
          <a:graphicData uri="http://schemas.openxmlformats.org/presentationml/2006/ole">
            <p:oleObj spid="_x0000_s124944" name="Equation" r:id="rId17" imgW="203040" imgH="228600" progId="Equation.3">
              <p:embed/>
            </p:oleObj>
          </a:graphicData>
        </a:graphic>
      </p:graphicFrame>
      <p:sp>
        <p:nvSpPr>
          <p:cNvPr id="69" name="Oval 68"/>
          <p:cNvSpPr>
            <a:spLocks noChangeArrowheads="1"/>
          </p:cNvSpPr>
          <p:nvPr/>
        </p:nvSpPr>
        <p:spPr bwMode="auto">
          <a:xfrm rot="-3600000">
            <a:off x="613569" y="2691607"/>
            <a:ext cx="3273425" cy="1525587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8" name="Object 16"/>
          <p:cNvGraphicFramePr>
            <a:graphicFrameLocks noChangeAspect="1"/>
          </p:cNvGraphicFramePr>
          <p:nvPr/>
        </p:nvGraphicFramePr>
        <p:xfrm>
          <a:off x="2008188" y="1546225"/>
          <a:ext cx="439737" cy="487363"/>
        </p:xfrm>
        <a:graphic>
          <a:graphicData uri="http://schemas.openxmlformats.org/presentationml/2006/ole">
            <p:oleObj spid="_x0000_s124945" name="Equation" r:id="rId18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7" grpId="0" animBg="1"/>
      <p:bldP spid="57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9" grpId="0" animBg="1"/>
      <p:bldP spid="69" grpId="1" animBg="1"/>
      <p:bldP spid="6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Explore:   Mathematics, Physics, Computer Science, and Engineering required to build and effectively use quantum computers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 approach:   Topological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 coordinate with experimentalists and other theorists at:</a:t>
            </a:r>
          </a:p>
          <a:p>
            <a:pPr marL="457200"/>
            <a:endParaRPr lang="en-US" sz="2000" dirty="0" smtClean="0"/>
          </a:p>
          <a:p>
            <a:pPr marL="457200"/>
            <a:r>
              <a:rPr lang="en-US" sz="2000" dirty="0" smtClean="0"/>
              <a:t>Bell Labs</a:t>
            </a:r>
          </a:p>
          <a:p>
            <a:pPr marL="457200"/>
            <a:r>
              <a:rPr lang="en-US" sz="2000" dirty="0" smtClean="0"/>
              <a:t>Caltech</a:t>
            </a:r>
          </a:p>
          <a:p>
            <a:pPr marL="457200"/>
            <a:r>
              <a:rPr lang="en-US" sz="2000" dirty="0" smtClean="0"/>
              <a:t>Columbia</a:t>
            </a:r>
          </a:p>
          <a:p>
            <a:pPr marL="457200"/>
            <a:r>
              <a:rPr lang="en-US" sz="2000" dirty="0" smtClean="0"/>
              <a:t>Harvard</a:t>
            </a:r>
          </a:p>
          <a:p>
            <a:pPr marL="457200"/>
            <a:r>
              <a:rPr lang="en-US" sz="2000" dirty="0" smtClean="0"/>
              <a:t>Princeton</a:t>
            </a:r>
          </a:p>
          <a:p>
            <a:pPr marL="457200"/>
            <a:r>
              <a:rPr lang="en-US" sz="2000" dirty="0" smtClean="0"/>
              <a:t>Rice</a:t>
            </a:r>
          </a:p>
          <a:p>
            <a:pPr marL="457200"/>
            <a:r>
              <a:rPr lang="en-US" sz="2000" dirty="0" smtClean="0"/>
              <a:t>University of Chicago</a:t>
            </a:r>
          </a:p>
          <a:p>
            <a:pPr marL="457200"/>
            <a:r>
              <a:rPr lang="en-US" sz="2000" dirty="0" smtClean="0"/>
              <a:t>University of Maryland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Flowchart: Summing Junction 3"/>
          <p:cNvSpPr>
            <a:spLocks noChangeAspect="1"/>
          </p:cNvSpPr>
          <p:nvPr/>
        </p:nvSpPr>
        <p:spPr bwMode="auto">
          <a:xfrm>
            <a:off x="1838325" y="4103688"/>
            <a:ext cx="228600" cy="2286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0" name="Flowchart: Summing Junction 4"/>
          <p:cNvSpPr>
            <a:spLocks noChangeAspect="1"/>
          </p:cNvSpPr>
          <p:nvPr/>
        </p:nvSpPr>
        <p:spPr bwMode="auto">
          <a:xfrm>
            <a:off x="2501900" y="2520950"/>
            <a:ext cx="227013" cy="227013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7" name="Oval 5"/>
          <p:cNvSpPr>
            <a:spLocks noChangeArrowheads="1"/>
          </p:cNvSpPr>
          <p:nvPr/>
        </p:nvSpPr>
        <p:spPr bwMode="auto">
          <a:xfrm>
            <a:off x="811213" y="3303588"/>
            <a:ext cx="228600" cy="2317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Oval 6"/>
          <p:cNvSpPr>
            <a:spLocks noChangeArrowheads="1"/>
          </p:cNvSpPr>
          <p:nvPr/>
        </p:nvSpPr>
        <p:spPr bwMode="auto">
          <a:xfrm>
            <a:off x="3544888" y="3308350"/>
            <a:ext cx="227012" cy="2317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7"/>
          <p:cNvSpPr txBox="1">
            <a:spLocks noChangeArrowheads="1"/>
          </p:cNvSpPr>
          <p:nvPr/>
        </p:nvSpPr>
        <p:spPr>
          <a:xfrm>
            <a:off x="457200" y="793750"/>
            <a:ext cx="8229600" cy="111125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Measurement Simulated Braiding!</a:t>
            </a:r>
            <a:endParaRPr lang="en-US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546100" y="3016250"/>
          <a:ext cx="274638" cy="298450"/>
        </p:xfrm>
        <a:graphic>
          <a:graphicData uri="http://schemas.openxmlformats.org/presentationml/2006/ole">
            <p:oleObj spid="_x0000_s136194" name="Equation" r:id="rId3" imgW="126720" imgH="1396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51263" y="3021013"/>
          <a:ext cx="274637" cy="298450"/>
        </p:xfrm>
        <a:graphic>
          <a:graphicData uri="http://schemas.openxmlformats.org/presentationml/2006/ole">
            <p:oleObj spid="_x0000_s136195" name="Equation" r:id="rId4" imgW="126720" imgH="1396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566863" y="4327525"/>
          <a:ext cx="274637" cy="298450"/>
        </p:xfrm>
        <a:graphic>
          <a:graphicData uri="http://schemas.openxmlformats.org/presentationml/2006/ole">
            <p:oleObj spid="_x0000_s136196" name="Equation" r:id="rId5" imgW="126720" imgH="1396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733675" y="2182813"/>
          <a:ext cx="303213" cy="352425"/>
        </p:xfrm>
        <a:graphic>
          <a:graphicData uri="http://schemas.openxmlformats.org/presentationml/2006/ole">
            <p:oleObj spid="_x0000_s136197" name="Equation" r:id="rId6" imgW="139680" imgH="16488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264275" y="6256338"/>
          <a:ext cx="274638" cy="298450"/>
        </p:xfrm>
        <a:graphic>
          <a:graphicData uri="http://schemas.openxmlformats.org/presentationml/2006/ole">
            <p:oleObj spid="_x0000_s136198" name="Equation" r:id="rId7" imgW="126720" imgH="13968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77200" y="6270625"/>
          <a:ext cx="274638" cy="298450"/>
        </p:xfrm>
        <a:graphic>
          <a:graphicData uri="http://schemas.openxmlformats.org/presentationml/2006/ole">
            <p:oleObj spid="_x0000_s136199" name="Equation" r:id="rId8" imgW="126720" imgH="13968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853238" y="6264275"/>
          <a:ext cx="274637" cy="298450"/>
        </p:xfrm>
        <a:graphic>
          <a:graphicData uri="http://schemas.openxmlformats.org/presentationml/2006/ole">
            <p:oleObj spid="_x0000_s136200" name="Equation" r:id="rId9" imgW="126720" imgH="139680" progId="Equation.3">
              <p:embed/>
            </p:oleObj>
          </a:graphicData>
        </a:graphic>
      </p:graphicFrame>
      <p:sp>
        <p:nvSpPr>
          <p:cNvPr id="21520" name="Freeform 27"/>
          <p:cNvSpPr>
            <a:spLocks noChangeArrowheads="1"/>
          </p:cNvSpPr>
          <p:nvPr/>
        </p:nvSpPr>
        <p:spPr bwMode="auto">
          <a:xfrm>
            <a:off x="6991350" y="5870575"/>
            <a:ext cx="604838" cy="279400"/>
          </a:xfrm>
          <a:custGeom>
            <a:avLst/>
            <a:gdLst>
              <a:gd name="T0" fmla="*/ 0 w 604684"/>
              <a:gd name="T1" fmla="*/ 266617 h 280219"/>
              <a:gd name="T2" fmla="*/ 296243 w 604684"/>
              <a:gd name="T3" fmla="*/ 0 h 280219"/>
              <a:gd name="T4" fmla="*/ 607306 w 604684"/>
              <a:gd name="T5" fmla="*/ 266617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7450138" y="6227763"/>
          <a:ext cx="301625" cy="352425"/>
        </p:xfrm>
        <a:graphic>
          <a:graphicData uri="http://schemas.openxmlformats.org/presentationml/2006/ole">
            <p:oleObj spid="_x0000_s136201" name="Equation" r:id="rId10" imgW="139680" imgH="164880" progId="Equation.3">
              <p:embed/>
            </p:oleObj>
          </a:graphicData>
        </a:graphic>
      </p:graphicFrame>
      <p:sp>
        <p:nvSpPr>
          <p:cNvPr id="21521" name="Freeform 45"/>
          <p:cNvSpPr>
            <a:spLocks noChangeArrowheads="1"/>
          </p:cNvSpPr>
          <p:nvPr/>
        </p:nvSpPr>
        <p:spPr bwMode="auto">
          <a:xfrm rot="10800000">
            <a:off x="6970713" y="2501900"/>
            <a:ext cx="604837" cy="280988"/>
          </a:xfrm>
          <a:custGeom>
            <a:avLst/>
            <a:gdLst>
              <a:gd name="T0" fmla="*/ 0 w 604684"/>
              <a:gd name="T1" fmla="*/ 293582 h 280219"/>
              <a:gd name="T2" fmla="*/ 296243 w 604684"/>
              <a:gd name="T3" fmla="*/ 0 h 280219"/>
              <a:gd name="T4" fmla="*/ 607289 w 604684"/>
              <a:gd name="T5" fmla="*/ 293582 h 280219"/>
              <a:gd name="T6" fmla="*/ 0 60000 65536"/>
              <a:gd name="T7" fmla="*/ 0 60000 65536"/>
              <a:gd name="T8" fmla="*/ 0 60000 65536"/>
              <a:gd name="T9" fmla="*/ 0 w 604684"/>
              <a:gd name="T10" fmla="*/ 0 h 280219"/>
              <a:gd name="T11" fmla="*/ 604684 w 604684"/>
              <a:gd name="T12" fmla="*/ 280219 h 280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684" h="280219">
                <a:moveTo>
                  <a:pt x="0" y="280219"/>
                </a:moveTo>
                <a:cubicBezTo>
                  <a:pt x="97093" y="140109"/>
                  <a:pt x="194187" y="0"/>
                  <a:pt x="294968" y="0"/>
                </a:cubicBezTo>
                <a:cubicBezTo>
                  <a:pt x="395749" y="0"/>
                  <a:pt x="500216" y="140109"/>
                  <a:pt x="604684" y="280219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038350" y="5229225"/>
          <a:ext cx="3817938" cy="487363"/>
        </p:xfrm>
        <a:graphic>
          <a:graphicData uri="http://schemas.openxmlformats.org/presentationml/2006/ole">
            <p:oleObj spid="_x0000_s136202" name="Equation" r:id="rId11" imgW="1765080" imgH="228600" progId="Equation.3">
              <p:embed/>
            </p:oleObj>
          </a:graphicData>
        </a:graphic>
      </p:graphicFrame>
      <p:cxnSp>
        <p:nvCxnSpPr>
          <p:cNvPr id="21522" name="Curved Connector 52"/>
          <p:cNvCxnSpPr>
            <a:cxnSpLocks noChangeShapeType="1"/>
          </p:cNvCxnSpPr>
          <p:nvPr/>
        </p:nvCxnSpPr>
        <p:spPr bwMode="auto">
          <a:xfrm rot="16200000" flipH="1">
            <a:off x="5471320" y="3421856"/>
            <a:ext cx="3643312" cy="18129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1523" name="Rectangle 69"/>
          <p:cNvSpPr>
            <a:spLocks noChangeArrowheads="1"/>
          </p:cNvSpPr>
          <p:nvPr/>
        </p:nvSpPr>
        <p:spPr bwMode="auto">
          <a:xfrm>
            <a:off x="7050088" y="4203700"/>
            <a:ext cx="501650" cy="250825"/>
          </a:xfrm>
          <a:prstGeom prst="rect">
            <a:avLst/>
          </a:prstGeom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524" name="Curved Connector 72"/>
          <p:cNvCxnSpPr>
            <a:cxnSpLocks noChangeShapeType="1"/>
          </p:cNvCxnSpPr>
          <p:nvPr/>
        </p:nvCxnSpPr>
        <p:spPr bwMode="auto">
          <a:xfrm rot="5400000" flipH="1" flipV="1">
            <a:off x="5471320" y="3421856"/>
            <a:ext cx="3643312" cy="18129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Flowchart: Summing Junction 4"/>
          <p:cNvSpPr>
            <a:spLocks noChangeAspect="1"/>
          </p:cNvSpPr>
          <p:nvPr/>
        </p:nvSpPr>
        <p:spPr bwMode="auto">
          <a:xfrm>
            <a:off x="1843088" y="2978150"/>
            <a:ext cx="136525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4" name="Oval 5"/>
          <p:cNvSpPr>
            <a:spLocks noChangeAspect="1" noChangeArrowheads="1"/>
          </p:cNvSpPr>
          <p:nvPr/>
        </p:nvSpPr>
        <p:spPr bwMode="auto">
          <a:xfrm>
            <a:off x="854075" y="3355975"/>
            <a:ext cx="136525" cy="1397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Oval 11"/>
          <p:cNvSpPr>
            <a:spLocks noChangeAspect="1" noChangeArrowheads="1"/>
          </p:cNvSpPr>
          <p:nvPr/>
        </p:nvSpPr>
        <p:spPr bwMode="auto">
          <a:xfrm>
            <a:off x="2674938" y="3360738"/>
            <a:ext cx="138112" cy="138112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Oval 12"/>
          <p:cNvSpPr>
            <a:spLocks noChangeAspect="1" noChangeArrowheads="1"/>
          </p:cNvSpPr>
          <p:nvPr/>
        </p:nvSpPr>
        <p:spPr bwMode="auto">
          <a:xfrm>
            <a:off x="4500563" y="3346450"/>
            <a:ext cx="136525" cy="138113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Oval 13"/>
          <p:cNvSpPr>
            <a:spLocks noChangeAspect="1" noChangeArrowheads="1"/>
          </p:cNvSpPr>
          <p:nvPr/>
        </p:nvSpPr>
        <p:spPr bwMode="auto">
          <a:xfrm>
            <a:off x="6318250" y="3355975"/>
            <a:ext cx="138113" cy="1397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Oval 14"/>
          <p:cNvSpPr>
            <a:spLocks noChangeAspect="1" noChangeArrowheads="1"/>
          </p:cNvSpPr>
          <p:nvPr/>
        </p:nvSpPr>
        <p:spPr bwMode="auto">
          <a:xfrm>
            <a:off x="8147050" y="3355975"/>
            <a:ext cx="138113" cy="1397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lowchart: Summing Junction 15"/>
          <p:cNvSpPr>
            <a:spLocks noChangeAspect="1"/>
          </p:cNvSpPr>
          <p:nvPr/>
        </p:nvSpPr>
        <p:spPr bwMode="auto">
          <a:xfrm>
            <a:off x="1697038" y="3736975"/>
            <a:ext cx="136525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5" name="Flowchart: Summing Junction 16"/>
          <p:cNvSpPr>
            <a:spLocks noChangeAspect="1"/>
          </p:cNvSpPr>
          <p:nvPr/>
        </p:nvSpPr>
        <p:spPr bwMode="auto">
          <a:xfrm>
            <a:off x="3654425" y="2971800"/>
            <a:ext cx="134938" cy="134938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6" name="Flowchart: Summing Junction 17"/>
          <p:cNvSpPr>
            <a:spLocks noChangeAspect="1"/>
          </p:cNvSpPr>
          <p:nvPr/>
        </p:nvSpPr>
        <p:spPr bwMode="auto">
          <a:xfrm>
            <a:off x="3508375" y="3729038"/>
            <a:ext cx="136525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7" name="Flowchart: Summing Junction 18"/>
          <p:cNvSpPr>
            <a:spLocks noChangeAspect="1"/>
          </p:cNvSpPr>
          <p:nvPr/>
        </p:nvSpPr>
        <p:spPr bwMode="auto">
          <a:xfrm>
            <a:off x="5483225" y="2981325"/>
            <a:ext cx="134938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8" name="Flowchart: Summing Junction 19"/>
          <p:cNvSpPr>
            <a:spLocks noChangeAspect="1"/>
          </p:cNvSpPr>
          <p:nvPr/>
        </p:nvSpPr>
        <p:spPr bwMode="auto">
          <a:xfrm>
            <a:off x="5337175" y="3740150"/>
            <a:ext cx="136525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9" name="Flowchart: Summing Junction 20"/>
          <p:cNvSpPr>
            <a:spLocks noChangeAspect="1"/>
          </p:cNvSpPr>
          <p:nvPr/>
        </p:nvSpPr>
        <p:spPr bwMode="auto">
          <a:xfrm>
            <a:off x="7300913" y="2971800"/>
            <a:ext cx="136525" cy="134938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90" name="Flowchart: Summing Junction 21"/>
          <p:cNvSpPr>
            <a:spLocks noChangeAspect="1"/>
          </p:cNvSpPr>
          <p:nvPr/>
        </p:nvSpPr>
        <p:spPr bwMode="auto">
          <a:xfrm>
            <a:off x="7154863" y="3729038"/>
            <a:ext cx="136525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91" name="Flowchart: Summing Junction 22"/>
          <p:cNvSpPr>
            <a:spLocks noChangeAspect="1"/>
          </p:cNvSpPr>
          <p:nvPr/>
        </p:nvSpPr>
        <p:spPr bwMode="auto">
          <a:xfrm>
            <a:off x="28575" y="2981325"/>
            <a:ext cx="134938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92" name="Flowchart: Summing Junction 23"/>
          <p:cNvSpPr>
            <a:spLocks noChangeAspect="1"/>
          </p:cNvSpPr>
          <p:nvPr/>
        </p:nvSpPr>
        <p:spPr bwMode="auto">
          <a:xfrm>
            <a:off x="8974138" y="3729038"/>
            <a:ext cx="134937" cy="136525"/>
          </a:xfrm>
          <a:prstGeom prst="flowChartSummingJunction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7"/>
          <p:cNvSpPr txBox="1">
            <a:spLocks noChangeArrowheads="1"/>
          </p:cNvSpPr>
          <p:nvPr/>
        </p:nvSpPr>
        <p:spPr>
          <a:xfrm>
            <a:off x="457200" y="228600"/>
            <a:ext cx="8229600" cy="75406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200" kern="0" dirty="0">
                <a:latin typeface="Georgia" pitchFamily="18" charset="0"/>
                <a:ea typeface="+mj-ea"/>
                <a:cs typeface="+mj-cs"/>
              </a:rPr>
              <a:t>FQH fluid (blue)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0" y="977900"/>
            <a:ext cx="9144000" cy="6492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0" y="5262563"/>
            <a:ext cx="9144000" cy="1595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71701" name="Straight Connector 54"/>
          <p:cNvCxnSpPr>
            <a:cxnSpLocks noChangeShapeType="1"/>
          </p:cNvCxnSpPr>
          <p:nvPr/>
        </p:nvCxnSpPr>
        <p:spPr bwMode="auto">
          <a:xfrm>
            <a:off x="0" y="5253038"/>
            <a:ext cx="9144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02" name="Straight Connector 55"/>
          <p:cNvCxnSpPr>
            <a:cxnSpLocks noChangeShapeType="1"/>
          </p:cNvCxnSpPr>
          <p:nvPr/>
        </p:nvCxnSpPr>
        <p:spPr bwMode="auto">
          <a:xfrm>
            <a:off x="0" y="1609725"/>
            <a:ext cx="9144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495800" y="533400"/>
            <a:ext cx="3048000" cy="1066800"/>
            <a:chOff x="4495800" y="533400"/>
            <a:chExt cx="3048000" cy="1066800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5867400" y="533400"/>
              <a:ext cx="457200" cy="1066800"/>
              <a:chOff x="4495800" y="457200"/>
              <a:chExt cx="457200" cy="1066800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4495800" y="457200"/>
                <a:ext cx="457200" cy="457200"/>
                <a:chOff x="4419600" y="-228600"/>
                <a:chExt cx="1600200" cy="16002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419600" y="-228600"/>
                  <a:ext cx="1600200" cy="1600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rot="10800000" flipV="1">
                  <a:off x="4497388" y="532608"/>
                  <a:ext cx="683421" cy="305592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>
                <a:stCxn id="62" idx="5"/>
              </p:cNvCxnSpPr>
              <p:nvPr/>
            </p:nvCxnSpPr>
            <p:spPr>
              <a:xfrm rot="5400000">
                <a:off x="4543425" y="1181100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4238625" y="1171575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495800" y="533400"/>
              <a:ext cx="457200" cy="1066800"/>
              <a:chOff x="4495800" y="457200"/>
              <a:chExt cx="457200" cy="1066800"/>
            </a:xfrm>
          </p:grpSpPr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4495800" y="457200"/>
                <a:ext cx="457200" cy="457200"/>
                <a:chOff x="4419600" y="-228600"/>
                <a:chExt cx="1600200" cy="160020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4419600" y="-228600"/>
                  <a:ext cx="1600200" cy="1600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 rot="10800000" flipV="1">
                  <a:off x="4497388" y="532608"/>
                  <a:ext cx="683421" cy="305592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>
                <a:stCxn id="57" idx="5"/>
              </p:cNvCxnSpPr>
              <p:nvPr/>
            </p:nvCxnSpPr>
            <p:spPr>
              <a:xfrm rot="5400000">
                <a:off x="4543425" y="1181100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4238625" y="1171575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7086600" y="533400"/>
              <a:ext cx="457200" cy="1066800"/>
              <a:chOff x="4495800" y="457200"/>
              <a:chExt cx="457200" cy="1066800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495800" y="457200"/>
                <a:ext cx="457200" cy="457200"/>
                <a:chOff x="4419600" y="-228600"/>
                <a:chExt cx="1600200" cy="16002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4419600" y="-228600"/>
                  <a:ext cx="1600200" cy="1600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 rot="10800000" flipV="1">
                  <a:off x="4497388" y="532608"/>
                  <a:ext cx="683421" cy="305592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>
                <a:stCxn id="50" idx="5"/>
              </p:cNvCxnSpPr>
              <p:nvPr/>
            </p:nvCxnSpPr>
            <p:spPr>
              <a:xfrm rot="5400000">
                <a:off x="4543425" y="1181100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4238625" y="1171575"/>
                <a:ext cx="676275" cy="95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Freeform 41"/>
          <p:cNvSpPr/>
          <p:nvPr/>
        </p:nvSpPr>
        <p:spPr bwMode="auto">
          <a:xfrm>
            <a:off x="4208463" y="1590675"/>
            <a:ext cx="2525712" cy="2259013"/>
          </a:xfrm>
          <a:custGeom>
            <a:avLst/>
            <a:gdLst>
              <a:gd name="connsiteX0" fmla="*/ 2171328 w 2525998"/>
              <a:gd name="connsiteY0" fmla="*/ 3508 h 2257610"/>
              <a:gd name="connsiteX1" fmla="*/ 2181960 w 2525998"/>
              <a:gd name="connsiteY1" fmla="*/ 35405 h 2257610"/>
              <a:gd name="connsiteX2" fmla="*/ 2139430 w 2525998"/>
              <a:gd name="connsiteY2" fmla="*/ 205526 h 2257610"/>
              <a:gd name="connsiteX3" fmla="*/ 2107533 w 2525998"/>
              <a:gd name="connsiteY3" fmla="*/ 301219 h 2257610"/>
              <a:gd name="connsiteX4" fmla="*/ 2096900 w 2525998"/>
              <a:gd name="connsiteY4" fmla="*/ 333117 h 2257610"/>
              <a:gd name="connsiteX5" fmla="*/ 2065002 w 2525998"/>
              <a:gd name="connsiteY5" fmla="*/ 439443 h 2257610"/>
              <a:gd name="connsiteX6" fmla="*/ 2033105 w 2525998"/>
              <a:gd name="connsiteY6" fmla="*/ 535136 h 2257610"/>
              <a:gd name="connsiteX7" fmla="*/ 2022472 w 2525998"/>
              <a:gd name="connsiteY7" fmla="*/ 567033 h 2257610"/>
              <a:gd name="connsiteX8" fmla="*/ 2001207 w 2525998"/>
              <a:gd name="connsiteY8" fmla="*/ 641461 h 2257610"/>
              <a:gd name="connsiteX9" fmla="*/ 1979942 w 2525998"/>
              <a:gd name="connsiteY9" fmla="*/ 747787 h 2257610"/>
              <a:gd name="connsiteX10" fmla="*/ 1958677 w 2525998"/>
              <a:gd name="connsiteY10" fmla="*/ 811582 h 2257610"/>
              <a:gd name="connsiteX11" fmla="*/ 1937412 w 2525998"/>
              <a:gd name="connsiteY11" fmla="*/ 843480 h 2257610"/>
              <a:gd name="connsiteX12" fmla="*/ 1916146 w 2525998"/>
              <a:gd name="connsiteY12" fmla="*/ 917908 h 2257610"/>
              <a:gd name="connsiteX13" fmla="*/ 1873616 w 2525998"/>
              <a:gd name="connsiteY13" fmla="*/ 971071 h 2257610"/>
              <a:gd name="connsiteX14" fmla="*/ 1841719 w 2525998"/>
              <a:gd name="connsiteY14" fmla="*/ 1066764 h 2257610"/>
              <a:gd name="connsiteX15" fmla="*/ 1831086 w 2525998"/>
              <a:gd name="connsiteY15" fmla="*/ 1098661 h 2257610"/>
              <a:gd name="connsiteX16" fmla="*/ 1809821 w 2525998"/>
              <a:gd name="connsiteY16" fmla="*/ 1130559 h 2257610"/>
              <a:gd name="connsiteX17" fmla="*/ 1777923 w 2525998"/>
              <a:gd name="connsiteY17" fmla="*/ 1194354 h 2257610"/>
              <a:gd name="connsiteX18" fmla="*/ 1724760 w 2525998"/>
              <a:gd name="connsiteY18" fmla="*/ 1279415 h 2257610"/>
              <a:gd name="connsiteX19" fmla="*/ 1692863 w 2525998"/>
              <a:gd name="connsiteY19" fmla="*/ 1290047 h 2257610"/>
              <a:gd name="connsiteX20" fmla="*/ 1660965 w 2525998"/>
              <a:gd name="connsiteY20" fmla="*/ 1258150 h 2257610"/>
              <a:gd name="connsiteX21" fmla="*/ 1629067 w 2525998"/>
              <a:gd name="connsiteY21" fmla="*/ 1236884 h 2257610"/>
              <a:gd name="connsiteX22" fmla="*/ 1607802 w 2525998"/>
              <a:gd name="connsiteY22" fmla="*/ 1204987 h 2257610"/>
              <a:gd name="connsiteX23" fmla="*/ 1575905 w 2525998"/>
              <a:gd name="connsiteY23" fmla="*/ 1194354 h 2257610"/>
              <a:gd name="connsiteX24" fmla="*/ 1544007 w 2525998"/>
              <a:gd name="connsiteY24" fmla="*/ 1173089 h 2257610"/>
              <a:gd name="connsiteX25" fmla="*/ 1480212 w 2525998"/>
              <a:gd name="connsiteY25" fmla="*/ 1183722 h 2257610"/>
              <a:gd name="connsiteX26" fmla="*/ 1480212 w 2525998"/>
              <a:gd name="connsiteY26" fmla="*/ 1258150 h 2257610"/>
              <a:gd name="connsiteX27" fmla="*/ 1522742 w 2525998"/>
              <a:gd name="connsiteY27" fmla="*/ 1353843 h 2257610"/>
              <a:gd name="connsiteX28" fmla="*/ 1544007 w 2525998"/>
              <a:gd name="connsiteY28" fmla="*/ 1417638 h 2257610"/>
              <a:gd name="connsiteX29" fmla="*/ 1554640 w 2525998"/>
              <a:gd name="connsiteY29" fmla="*/ 1449536 h 2257610"/>
              <a:gd name="connsiteX30" fmla="*/ 1533374 w 2525998"/>
              <a:gd name="connsiteY30" fmla="*/ 1523964 h 2257610"/>
              <a:gd name="connsiteX31" fmla="*/ 1469579 w 2525998"/>
              <a:gd name="connsiteY31" fmla="*/ 1566494 h 2257610"/>
              <a:gd name="connsiteX32" fmla="*/ 1405784 w 2525998"/>
              <a:gd name="connsiteY32" fmla="*/ 1609024 h 2257610"/>
              <a:gd name="connsiteX33" fmla="*/ 1373886 w 2525998"/>
              <a:gd name="connsiteY33" fmla="*/ 1630289 h 2257610"/>
              <a:gd name="connsiteX34" fmla="*/ 1341988 w 2525998"/>
              <a:gd name="connsiteY34" fmla="*/ 1662187 h 2257610"/>
              <a:gd name="connsiteX35" fmla="*/ 1278193 w 2525998"/>
              <a:gd name="connsiteY35" fmla="*/ 1704717 h 2257610"/>
              <a:gd name="connsiteX36" fmla="*/ 1182500 w 2525998"/>
              <a:gd name="connsiteY36" fmla="*/ 1779145 h 2257610"/>
              <a:gd name="connsiteX37" fmla="*/ 1150602 w 2525998"/>
              <a:gd name="connsiteY37" fmla="*/ 1789777 h 2257610"/>
              <a:gd name="connsiteX38" fmla="*/ 1118705 w 2525998"/>
              <a:gd name="connsiteY38" fmla="*/ 1811043 h 2257610"/>
              <a:gd name="connsiteX39" fmla="*/ 1086807 w 2525998"/>
              <a:gd name="connsiteY39" fmla="*/ 1821675 h 2257610"/>
              <a:gd name="connsiteX40" fmla="*/ 1023012 w 2525998"/>
              <a:gd name="connsiteY40" fmla="*/ 1864205 h 2257610"/>
              <a:gd name="connsiteX41" fmla="*/ 969849 w 2525998"/>
              <a:gd name="connsiteY41" fmla="*/ 1896103 h 2257610"/>
              <a:gd name="connsiteX42" fmla="*/ 906053 w 2525998"/>
              <a:gd name="connsiteY42" fmla="*/ 1938633 h 2257610"/>
              <a:gd name="connsiteX43" fmla="*/ 799728 w 2525998"/>
              <a:gd name="connsiteY43" fmla="*/ 1970531 h 2257610"/>
              <a:gd name="connsiteX44" fmla="*/ 746565 w 2525998"/>
              <a:gd name="connsiteY44" fmla="*/ 1981164 h 2257610"/>
              <a:gd name="connsiteX45" fmla="*/ 682770 w 2525998"/>
              <a:gd name="connsiteY45" fmla="*/ 2002429 h 2257610"/>
              <a:gd name="connsiteX46" fmla="*/ 618974 w 2525998"/>
              <a:gd name="connsiteY46" fmla="*/ 2023694 h 2257610"/>
              <a:gd name="connsiteX47" fmla="*/ 587077 w 2525998"/>
              <a:gd name="connsiteY47" fmla="*/ 2034326 h 2257610"/>
              <a:gd name="connsiteX48" fmla="*/ 555179 w 2525998"/>
              <a:gd name="connsiteY48" fmla="*/ 2044959 h 2257610"/>
              <a:gd name="connsiteX49" fmla="*/ 299998 w 2525998"/>
              <a:gd name="connsiteY49" fmla="*/ 2066224 h 2257610"/>
              <a:gd name="connsiteX50" fmla="*/ 236202 w 2525998"/>
              <a:gd name="connsiteY50" fmla="*/ 2034326 h 2257610"/>
              <a:gd name="connsiteX51" fmla="*/ 183040 w 2525998"/>
              <a:gd name="connsiteY51" fmla="*/ 1981164 h 2257610"/>
              <a:gd name="connsiteX52" fmla="*/ 119244 w 2525998"/>
              <a:gd name="connsiteY52" fmla="*/ 1959898 h 2257610"/>
              <a:gd name="connsiteX53" fmla="*/ 55449 w 2525998"/>
              <a:gd name="connsiteY53" fmla="*/ 1970531 h 2257610"/>
              <a:gd name="connsiteX54" fmla="*/ 44816 w 2525998"/>
              <a:gd name="connsiteY54" fmla="*/ 2066224 h 2257610"/>
              <a:gd name="connsiteX55" fmla="*/ 55449 w 2525998"/>
              <a:gd name="connsiteY55" fmla="*/ 2098122 h 2257610"/>
              <a:gd name="connsiteX56" fmla="*/ 66081 w 2525998"/>
              <a:gd name="connsiteY56" fmla="*/ 2130019 h 2257610"/>
              <a:gd name="connsiteX57" fmla="*/ 108612 w 2525998"/>
              <a:gd name="connsiteY57" fmla="*/ 2183182 h 2257610"/>
              <a:gd name="connsiteX58" fmla="*/ 161774 w 2525998"/>
              <a:gd name="connsiteY58" fmla="*/ 2236345 h 2257610"/>
              <a:gd name="connsiteX59" fmla="*/ 225570 w 2525998"/>
              <a:gd name="connsiteY59" fmla="*/ 2257610 h 2257610"/>
              <a:gd name="connsiteX60" fmla="*/ 278733 w 2525998"/>
              <a:gd name="connsiteY60" fmla="*/ 2246977 h 2257610"/>
              <a:gd name="connsiteX61" fmla="*/ 342528 w 2525998"/>
              <a:gd name="connsiteY61" fmla="*/ 2225712 h 2257610"/>
              <a:gd name="connsiteX62" fmla="*/ 406323 w 2525998"/>
              <a:gd name="connsiteY62" fmla="*/ 2204447 h 2257610"/>
              <a:gd name="connsiteX63" fmla="*/ 470119 w 2525998"/>
              <a:gd name="connsiteY63" fmla="*/ 2183182 h 2257610"/>
              <a:gd name="connsiteX64" fmla="*/ 512649 w 2525998"/>
              <a:gd name="connsiteY64" fmla="*/ 2161917 h 2257610"/>
              <a:gd name="connsiteX65" fmla="*/ 544546 w 2525998"/>
              <a:gd name="connsiteY65" fmla="*/ 2151284 h 2257610"/>
              <a:gd name="connsiteX66" fmla="*/ 576444 w 2525998"/>
              <a:gd name="connsiteY66" fmla="*/ 2130019 h 2257610"/>
              <a:gd name="connsiteX67" fmla="*/ 672137 w 2525998"/>
              <a:gd name="connsiteY67" fmla="*/ 2098122 h 2257610"/>
              <a:gd name="connsiteX68" fmla="*/ 735933 w 2525998"/>
              <a:gd name="connsiteY68" fmla="*/ 2076857 h 2257610"/>
              <a:gd name="connsiteX69" fmla="*/ 778463 w 2525998"/>
              <a:gd name="connsiteY69" fmla="*/ 2066224 h 2257610"/>
              <a:gd name="connsiteX70" fmla="*/ 831626 w 2525998"/>
              <a:gd name="connsiteY70" fmla="*/ 2055591 h 2257610"/>
              <a:gd name="connsiteX71" fmla="*/ 895421 w 2525998"/>
              <a:gd name="connsiteY71" fmla="*/ 2034326 h 2257610"/>
              <a:gd name="connsiteX72" fmla="*/ 927319 w 2525998"/>
              <a:gd name="connsiteY72" fmla="*/ 2023694 h 2257610"/>
              <a:gd name="connsiteX73" fmla="*/ 991114 w 2525998"/>
              <a:gd name="connsiteY73" fmla="*/ 1981164 h 2257610"/>
              <a:gd name="connsiteX74" fmla="*/ 1023012 w 2525998"/>
              <a:gd name="connsiteY74" fmla="*/ 1959898 h 2257610"/>
              <a:gd name="connsiteX75" fmla="*/ 1065542 w 2525998"/>
              <a:gd name="connsiteY75" fmla="*/ 1949266 h 2257610"/>
              <a:gd name="connsiteX76" fmla="*/ 1129337 w 2525998"/>
              <a:gd name="connsiteY76" fmla="*/ 1917368 h 2257610"/>
              <a:gd name="connsiteX77" fmla="*/ 1193133 w 2525998"/>
              <a:gd name="connsiteY77" fmla="*/ 1885471 h 2257610"/>
              <a:gd name="connsiteX78" fmla="*/ 1225030 w 2525998"/>
              <a:gd name="connsiteY78" fmla="*/ 1864205 h 2257610"/>
              <a:gd name="connsiteX79" fmla="*/ 1256928 w 2525998"/>
              <a:gd name="connsiteY79" fmla="*/ 1853573 h 2257610"/>
              <a:gd name="connsiteX80" fmla="*/ 1320723 w 2525998"/>
              <a:gd name="connsiteY80" fmla="*/ 1811043 h 2257610"/>
              <a:gd name="connsiteX81" fmla="*/ 1448314 w 2525998"/>
              <a:gd name="connsiteY81" fmla="*/ 1725982 h 2257610"/>
              <a:gd name="connsiteX82" fmla="*/ 1512109 w 2525998"/>
              <a:gd name="connsiteY82" fmla="*/ 1683452 h 2257610"/>
              <a:gd name="connsiteX83" fmla="*/ 1544007 w 2525998"/>
              <a:gd name="connsiteY83" fmla="*/ 1662187 h 2257610"/>
              <a:gd name="connsiteX84" fmla="*/ 1575905 w 2525998"/>
              <a:gd name="connsiteY84" fmla="*/ 1630289 h 2257610"/>
              <a:gd name="connsiteX85" fmla="*/ 1639700 w 2525998"/>
              <a:gd name="connsiteY85" fmla="*/ 1587759 h 2257610"/>
              <a:gd name="connsiteX86" fmla="*/ 1671598 w 2525998"/>
              <a:gd name="connsiteY86" fmla="*/ 1566494 h 2257610"/>
              <a:gd name="connsiteX87" fmla="*/ 1777923 w 2525998"/>
              <a:gd name="connsiteY87" fmla="*/ 1470801 h 2257610"/>
              <a:gd name="connsiteX88" fmla="*/ 1820453 w 2525998"/>
              <a:gd name="connsiteY88" fmla="*/ 1407005 h 2257610"/>
              <a:gd name="connsiteX89" fmla="*/ 1841719 w 2525998"/>
              <a:gd name="connsiteY89" fmla="*/ 1385740 h 2257610"/>
              <a:gd name="connsiteX90" fmla="*/ 1884249 w 2525998"/>
              <a:gd name="connsiteY90" fmla="*/ 1321945 h 2257610"/>
              <a:gd name="connsiteX91" fmla="*/ 1979942 w 2525998"/>
              <a:gd name="connsiteY91" fmla="*/ 1204987 h 2257610"/>
              <a:gd name="connsiteX92" fmla="*/ 2033105 w 2525998"/>
              <a:gd name="connsiteY92" fmla="*/ 1141191 h 2257610"/>
              <a:gd name="connsiteX93" fmla="*/ 2075635 w 2525998"/>
              <a:gd name="connsiteY93" fmla="*/ 1077396 h 2257610"/>
              <a:gd name="connsiteX94" fmla="*/ 2107533 w 2525998"/>
              <a:gd name="connsiteY94" fmla="*/ 1013601 h 2257610"/>
              <a:gd name="connsiteX95" fmla="*/ 2150063 w 2525998"/>
              <a:gd name="connsiteY95" fmla="*/ 939173 h 2257610"/>
              <a:gd name="connsiteX96" fmla="*/ 2160695 w 2525998"/>
              <a:gd name="connsiteY96" fmla="*/ 907275 h 2257610"/>
              <a:gd name="connsiteX97" fmla="*/ 2181960 w 2525998"/>
              <a:gd name="connsiteY97" fmla="*/ 875377 h 2257610"/>
              <a:gd name="connsiteX98" fmla="*/ 2224491 w 2525998"/>
              <a:gd name="connsiteY98" fmla="*/ 779684 h 2257610"/>
              <a:gd name="connsiteX99" fmla="*/ 2245756 w 2525998"/>
              <a:gd name="connsiteY99" fmla="*/ 715889 h 2257610"/>
              <a:gd name="connsiteX100" fmla="*/ 2256388 w 2525998"/>
              <a:gd name="connsiteY100" fmla="*/ 673359 h 2257610"/>
              <a:gd name="connsiteX101" fmla="*/ 2277653 w 2525998"/>
              <a:gd name="connsiteY101" fmla="*/ 641461 h 2257610"/>
              <a:gd name="connsiteX102" fmla="*/ 2298919 w 2525998"/>
              <a:gd name="connsiteY102" fmla="*/ 577666 h 2257610"/>
              <a:gd name="connsiteX103" fmla="*/ 2330816 w 2525998"/>
              <a:gd name="connsiteY103" fmla="*/ 481973 h 2257610"/>
              <a:gd name="connsiteX104" fmla="*/ 2341449 w 2525998"/>
              <a:gd name="connsiteY104" fmla="*/ 450075 h 2257610"/>
              <a:gd name="connsiteX105" fmla="*/ 2405244 w 2525998"/>
              <a:gd name="connsiteY105" fmla="*/ 354382 h 2257610"/>
              <a:gd name="connsiteX106" fmla="*/ 2426509 w 2525998"/>
              <a:gd name="connsiteY106" fmla="*/ 322484 h 2257610"/>
              <a:gd name="connsiteX107" fmla="*/ 2458407 w 2525998"/>
              <a:gd name="connsiteY107" fmla="*/ 258689 h 2257610"/>
              <a:gd name="connsiteX108" fmla="*/ 2479672 w 2525998"/>
              <a:gd name="connsiteY108" fmla="*/ 194894 h 2257610"/>
              <a:gd name="connsiteX109" fmla="*/ 2500937 w 2525998"/>
              <a:gd name="connsiteY109" fmla="*/ 131098 h 2257610"/>
              <a:gd name="connsiteX110" fmla="*/ 2511570 w 2525998"/>
              <a:gd name="connsiteY110" fmla="*/ 77936 h 2257610"/>
              <a:gd name="connsiteX111" fmla="*/ 2490305 w 2525998"/>
              <a:gd name="connsiteY111" fmla="*/ 3508 h 2257610"/>
              <a:gd name="connsiteX112" fmla="*/ 2171328 w 2525998"/>
              <a:gd name="connsiteY112" fmla="*/ 3508 h 22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25998" h="2257610">
                <a:moveTo>
                  <a:pt x="2171328" y="3508"/>
                </a:moveTo>
                <a:cubicBezTo>
                  <a:pt x="2174872" y="14140"/>
                  <a:pt x="2182820" y="24231"/>
                  <a:pt x="2181960" y="35405"/>
                </a:cubicBezTo>
                <a:cubicBezTo>
                  <a:pt x="2176827" y="102129"/>
                  <a:pt x="2159394" y="145633"/>
                  <a:pt x="2139430" y="205526"/>
                </a:cubicBezTo>
                <a:lnTo>
                  <a:pt x="2107533" y="301219"/>
                </a:lnTo>
                <a:cubicBezTo>
                  <a:pt x="2103989" y="311852"/>
                  <a:pt x="2099618" y="322244"/>
                  <a:pt x="2096900" y="333117"/>
                </a:cubicBezTo>
                <a:cubicBezTo>
                  <a:pt x="2080830" y="397394"/>
                  <a:pt x="2090888" y="361782"/>
                  <a:pt x="2065002" y="439443"/>
                </a:cubicBezTo>
                <a:lnTo>
                  <a:pt x="2033105" y="535136"/>
                </a:lnTo>
                <a:cubicBezTo>
                  <a:pt x="2029561" y="545768"/>
                  <a:pt x="2025190" y="556160"/>
                  <a:pt x="2022472" y="567033"/>
                </a:cubicBezTo>
                <a:cubicBezTo>
                  <a:pt x="2009122" y="620437"/>
                  <a:pt x="2016461" y="595701"/>
                  <a:pt x="2001207" y="641461"/>
                </a:cubicBezTo>
                <a:cubicBezTo>
                  <a:pt x="1994023" y="684563"/>
                  <a:pt x="1991836" y="708139"/>
                  <a:pt x="1979942" y="747787"/>
                </a:cubicBezTo>
                <a:cubicBezTo>
                  <a:pt x="1973501" y="769257"/>
                  <a:pt x="1971111" y="792931"/>
                  <a:pt x="1958677" y="811582"/>
                </a:cubicBezTo>
                <a:lnTo>
                  <a:pt x="1937412" y="843480"/>
                </a:lnTo>
                <a:cubicBezTo>
                  <a:pt x="1934005" y="857107"/>
                  <a:pt x="1923773" y="902654"/>
                  <a:pt x="1916146" y="917908"/>
                </a:cubicBezTo>
                <a:cubicBezTo>
                  <a:pt x="1902734" y="944732"/>
                  <a:pt x="1893394" y="951292"/>
                  <a:pt x="1873616" y="971071"/>
                </a:cubicBezTo>
                <a:lnTo>
                  <a:pt x="1841719" y="1066764"/>
                </a:lnTo>
                <a:cubicBezTo>
                  <a:pt x="1838175" y="1077396"/>
                  <a:pt x="1837303" y="1089336"/>
                  <a:pt x="1831086" y="1098661"/>
                </a:cubicBezTo>
                <a:cubicBezTo>
                  <a:pt x="1823998" y="1109294"/>
                  <a:pt x="1815536" y="1119129"/>
                  <a:pt x="1809821" y="1130559"/>
                </a:cubicBezTo>
                <a:cubicBezTo>
                  <a:pt x="1765803" y="1218595"/>
                  <a:pt x="1838861" y="1102948"/>
                  <a:pt x="1777923" y="1194354"/>
                </a:cubicBezTo>
                <a:cubicBezTo>
                  <a:pt x="1758528" y="1252540"/>
                  <a:pt x="1771939" y="1255826"/>
                  <a:pt x="1724760" y="1279415"/>
                </a:cubicBezTo>
                <a:cubicBezTo>
                  <a:pt x="1714736" y="1284427"/>
                  <a:pt x="1703495" y="1286503"/>
                  <a:pt x="1692863" y="1290047"/>
                </a:cubicBezTo>
                <a:cubicBezTo>
                  <a:pt x="1682230" y="1279415"/>
                  <a:pt x="1672516" y="1267776"/>
                  <a:pt x="1660965" y="1258150"/>
                </a:cubicBezTo>
                <a:cubicBezTo>
                  <a:pt x="1651148" y="1249969"/>
                  <a:pt x="1638103" y="1245920"/>
                  <a:pt x="1629067" y="1236884"/>
                </a:cubicBezTo>
                <a:cubicBezTo>
                  <a:pt x="1620031" y="1227848"/>
                  <a:pt x="1617780" y="1212970"/>
                  <a:pt x="1607802" y="1204987"/>
                </a:cubicBezTo>
                <a:cubicBezTo>
                  <a:pt x="1599050" y="1197986"/>
                  <a:pt x="1585929" y="1199366"/>
                  <a:pt x="1575905" y="1194354"/>
                </a:cubicBezTo>
                <a:cubicBezTo>
                  <a:pt x="1564475" y="1188639"/>
                  <a:pt x="1554640" y="1180177"/>
                  <a:pt x="1544007" y="1173089"/>
                </a:cubicBezTo>
                <a:cubicBezTo>
                  <a:pt x="1522742" y="1176633"/>
                  <a:pt x="1498930" y="1173026"/>
                  <a:pt x="1480212" y="1183722"/>
                </a:cubicBezTo>
                <a:cubicBezTo>
                  <a:pt x="1457219" y="1196861"/>
                  <a:pt x="1476951" y="1247281"/>
                  <a:pt x="1480212" y="1258150"/>
                </a:cubicBezTo>
                <a:cubicBezTo>
                  <a:pt x="1500917" y="1327167"/>
                  <a:pt x="1491666" y="1307229"/>
                  <a:pt x="1522742" y="1353843"/>
                </a:cubicBezTo>
                <a:lnTo>
                  <a:pt x="1544007" y="1417638"/>
                </a:lnTo>
                <a:lnTo>
                  <a:pt x="1554640" y="1449536"/>
                </a:lnTo>
                <a:cubicBezTo>
                  <a:pt x="1554548" y="1449904"/>
                  <a:pt x="1538459" y="1518879"/>
                  <a:pt x="1533374" y="1523964"/>
                </a:cubicBezTo>
                <a:cubicBezTo>
                  <a:pt x="1515302" y="1542036"/>
                  <a:pt x="1490844" y="1552317"/>
                  <a:pt x="1469579" y="1566494"/>
                </a:cubicBezTo>
                <a:lnTo>
                  <a:pt x="1405784" y="1609024"/>
                </a:lnTo>
                <a:cubicBezTo>
                  <a:pt x="1395151" y="1616112"/>
                  <a:pt x="1382922" y="1621253"/>
                  <a:pt x="1373886" y="1630289"/>
                </a:cubicBezTo>
                <a:cubicBezTo>
                  <a:pt x="1363253" y="1640922"/>
                  <a:pt x="1353857" y="1652955"/>
                  <a:pt x="1341988" y="1662187"/>
                </a:cubicBezTo>
                <a:cubicBezTo>
                  <a:pt x="1321814" y="1677878"/>
                  <a:pt x="1296265" y="1686645"/>
                  <a:pt x="1278193" y="1704717"/>
                </a:cubicBezTo>
                <a:cubicBezTo>
                  <a:pt x="1250672" y="1732238"/>
                  <a:pt x="1220652" y="1766428"/>
                  <a:pt x="1182500" y="1779145"/>
                </a:cubicBezTo>
                <a:lnTo>
                  <a:pt x="1150602" y="1789777"/>
                </a:lnTo>
                <a:cubicBezTo>
                  <a:pt x="1139970" y="1796866"/>
                  <a:pt x="1130135" y="1805328"/>
                  <a:pt x="1118705" y="1811043"/>
                </a:cubicBezTo>
                <a:cubicBezTo>
                  <a:pt x="1108681" y="1816055"/>
                  <a:pt x="1096132" y="1815458"/>
                  <a:pt x="1086807" y="1821675"/>
                </a:cubicBezTo>
                <a:cubicBezTo>
                  <a:pt x="1007160" y="1874772"/>
                  <a:pt x="1098856" y="1838924"/>
                  <a:pt x="1023012" y="1864205"/>
                </a:cubicBezTo>
                <a:cubicBezTo>
                  <a:pt x="975302" y="1911915"/>
                  <a:pt x="1031960" y="1861597"/>
                  <a:pt x="969849" y="1896103"/>
                </a:cubicBezTo>
                <a:cubicBezTo>
                  <a:pt x="947508" y="1908515"/>
                  <a:pt x="930299" y="1930551"/>
                  <a:pt x="906053" y="1938633"/>
                </a:cubicBezTo>
                <a:cubicBezTo>
                  <a:pt x="853048" y="1956301"/>
                  <a:pt x="847932" y="1959819"/>
                  <a:pt x="799728" y="1970531"/>
                </a:cubicBezTo>
                <a:cubicBezTo>
                  <a:pt x="782086" y="1974452"/>
                  <a:pt x="764000" y="1976409"/>
                  <a:pt x="746565" y="1981164"/>
                </a:cubicBezTo>
                <a:cubicBezTo>
                  <a:pt x="724940" y="1987062"/>
                  <a:pt x="704035" y="1995341"/>
                  <a:pt x="682770" y="2002429"/>
                </a:cubicBezTo>
                <a:lnTo>
                  <a:pt x="618974" y="2023694"/>
                </a:lnTo>
                <a:lnTo>
                  <a:pt x="587077" y="2034326"/>
                </a:lnTo>
                <a:cubicBezTo>
                  <a:pt x="576444" y="2037870"/>
                  <a:pt x="566234" y="2043117"/>
                  <a:pt x="555179" y="2044959"/>
                </a:cubicBezTo>
                <a:cubicBezTo>
                  <a:pt x="428360" y="2066095"/>
                  <a:pt x="512909" y="2054395"/>
                  <a:pt x="299998" y="2066224"/>
                </a:cubicBezTo>
                <a:cubicBezTo>
                  <a:pt x="274055" y="2057576"/>
                  <a:pt x="256813" y="2054937"/>
                  <a:pt x="236202" y="2034326"/>
                </a:cubicBezTo>
                <a:cubicBezTo>
                  <a:pt x="199342" y="1997467"/>
                  <a:pt x="234076" y="2003847"/>
                  <a:pt x="183040" y="1981164"/>
                </a:cubicBezTo>
                <a:cubicBezTo>
                  <a:pt x="162556" y="1972060"/>
                  <a:pt x="119244" y="1959898"/>
                  <a:pt x="119244" y="1959898"/>
                </a:cubicBezTo>
                <a:cubicBezTo>
                  <a:pt x="97979" y="1963442"/>
                  <a:pt x="75149" y="1961775"/>
                  <a:pt x="55449" y="1970531"/>
                </a:cubicBezTo>
                <a:cubicBezTo>
                  <a:pt x="0" y="1995175"/>
                  <a:pt x="30276" y="2022604"/>
                  <a:pt x="44816" y="2066224"/>
                </a:cubicBezTo>
                <a:lnTo>
                  <a:pt x="55449" y="2098122"/>
                </a:lnTo>
                <a:cubicBezTo>
                  <a:pt x="58993" y="2108754"/>
                  <a:pt x="59864" y="2120694"/>
                  <a:pt x="66081" y="2130019"/>
                </a:cubicBezTo>
                <a:cubicBezTo>
                  <a:pt x="131532" y="2228197"/>
                  <a:pt x="48009" y="2107429"/>
                  <a:pt x="108612" y="2183182"/>
                </a:cubicBezTo>
                <a:cubicBezTo>
                  <a:pt x="134033" y="2214957"/>
                  <a:pt x="122177" y="2218746"/>
                  <a:pt x="161774" y="2236345"/>
                </a:cubicBezTo>
                <a:cubicBezTo>
                  <a:pt x="182258" y="2245449"/>
                  <a:pt x="225570" y="2257610"/>
                  <a:pt x="225570" y="2257610"/>
                </a:cubicBezTo>
                <a:cubicBezTo>
                  <a:pt x="243291" y="2254066"/>
                  <a:pt x="261298" y="2251732"/>
                  <a:pt x="278733" y="2246977"/>
                </a:cubicBezTo>
                <a:cubicBezTo>
                  <a:pt x="300358" y="2241079"/>
                  <a:pt x="321263" y="2232800"/>
                  <a:pt x="342528" y="2225712"/>
                </a:cubicBezTo>
                <a:lnTo>
                  <a:pt x="406323" y="2204447"/>
                </a:lnTo>
                <a:lnTo>
                  <a:pt x="470119" y="2183182"/>
                </a:lnTo>
                <a:cubicBezTo>
                  <a:pt x="484296" y="2176094"/>
                  <a:pt x="498081" y="2168161"/>
                  <a:pt x="512649" y="2161917"/>
                </a:cubicBezTo>
                <a:cubicBezTo>
                  <a:pt x="522950" y="2157502"/>
                  <a:pt x="534522" y="2156296"/>
                  <a:pt x="544546" y="2151284"/>
                </a:cubicBezTo>
                <a:cubicBezTo>
                  <a:pt x="555976" y="2145569"/>
                  <a:pt x="564767" y="2135209"/>
                  <a:pt x="576444" y="2130019"/>
                </a:cubicBezTo>
                <a:cubicBezTo>
                  <a:pt x="576451" y="2130016"/>
                  <a:pt x="656184" y="2103440"/>
                  <a:pt x="672137" y="2098122"/>
                </a:cubicBezTo>
                <a:lnTo>
                  <a:pt x="735933" y="2076857"/>
                </a:lnTo>
                <a:cubicBezTo>
                  <a:pt x="750110" y="2073313"/>
                  <a:pt x="764198" y="2069394"/>
                  <a:pt x="778463" y="2066224"/>
                </a:cubicBezTo>
                <a:cubicBezTo>
                  <a:pt x="796105" y="2062303"/>
                  <a:pt x="814191" y="2060346"/>
                  <a:pt x="831626" y="2055591"/>
                </a:cubicBezTo>
                <a:cubicBezTo>
                  <a:pt x="853251" y="2049693"/>
                  <a:pt x="874156" y="2041414"/>
                  <a:pt x="895421" y="2034326"/>
                </a:cubicBezTo>
                <a:lnTo>
                  <a:pt x="927319" y="2023694"/>
                </a:lnTo>
                <a:lnTo>
                  <a:pt x="991114" y="1981164"/>
                </a:lnTo>
                <a:cubicBezTo>
                  <a:pt x="1001747" y="1974075"/>
                  <a:pt x="1010615" y="1962997"/>
                  <a:pt x="1023012" y="1959898"/>
                </a:cubicBezTo>
                <a:lnTo>
                  <a:pt x="1065542" y="1949266"/>
                </a:lnTo>
                <a:cubicBezTo>
                  <a:pt x="1156958" y="1888323"/>
                  <a:pt x="1041296" y="1961389"/>
                  <a:pt x="1129337" y="1917368"/>
                </a:cubicBezTo>
                <a:cubicBezTo>
                  <a:pt x="1211772" y="1876150"/>
                  <a:pt x="1112967" y="1912191"/>
                  <a:pt x="1193133" y="1885471"/>
                </a:cubicBezTo>
                <a:cubicBezTo>
                  <a:pt x="1203765" y="1878382"/>
                  <a:pt x="1213600" y="1869920"/>
                  <a:pt x="1225030" y="1864205"/>
                </a:cubicBezTo>
                <a:cubicBezTo>
                  <a:pt x="1235054" y="1859193"/>
                  <a:pt x="1247131" y="1859016"/>
                  <a:pt x="1256928" y="1853573"/>
                </a:cubicBezTo>
                <a:cubicBezTo>
                  <a:pt x="1279269" y="1841161"/>
                  <a:pt x="1299458" y="1825220"/>
                  <a:pt x="1320723" y="1811043"/>
                </a:cubicBezTo>
                <a:lnTo>
                  <a:pt x="1448314" y="1725982"/>
                </a:lnTo>
                <a:lnTo>
                  <a:pt x="1512109" y="1683452"/>
                </a:lnTo>
                <a:cubicBezTo>
                  <a:pt x="1522742" y="1676364"/>
                  <a:pt x="1534971" y="1671223"/>
                  <a:pt x="1544007" y="1662187"/>
                </a:cubicBezTo>
                <a:cubicBezTo>
                  <a:pt x="1554640" y="1651554"/>
                  <a:pt x="1564036" y="1639521"/>
                  <a:pt x="1575905" y="1630289"/>
                </a:cubicBezTo>
                <a:cubicBezTo>
                  <a:pt x="1596079" y="1614598"/>
                  <a:pt x="1618435" y="1601936"/>
                  <a:pt x="1639700" y="1587759"/>
                </a:cubicBezTo>
                <a:cubicBezTo>
                  <a:pt x="1650333" y="1580671"/>
                  <a:pt x="1662562" y="1575530"/>
                  <a:pt x="1671598" y="1566494"/>
                </a:cubicBezTo>
                <a:cubicBezTo>
                  <a:pt x="1747923" y="1490167"/>
                  <a:pt x="1711334" y="1520742"/>
                  <a:pt x="1777923" y="1470801"/>
                </a:cubicBezTo>
                <a:cubicBezTo>
                  <a:pt x="1792100" y="1449536"/>
                  <a:pt x="1802381" y="1425077"/>
                  <a:pt x="1820453" y="1407005"/>
                </a:cubicBezTo>
                <a:cubicBezTo>
                  <a:pt x="1827542" y="1399917"/>
                  <a:pt x="1835704" y="1393760"/>
                  <a:pt x="1841719" y="1385740"/>
                </a:cubicBezTo>
                <a:cubicBezTo>
                  <a:pt x="1857054" y="1365294"/>
                  <a:pt x="1866177" y="1340017"/>
                  <a:pt x="1884249" y="1321945"/>
                </a:cubicBezTo>
                <a:cubicBezTo>
                  <a:pt x="1955483" y="1250711"/>
                  <a:pt x="1923511" y="1289633"/>
                  <a:pt x="1979942" y="1204987"/>
                </a:cubicBezTo>
                <a:cubicBezTo>
                  <a:pt x="2055930" y="1091004"/>
                  <a:pt x="1937593" y="1263992"/>
                  <a:pt x="2033105" y="1141191"/>
                </a:cubicBezTo>
                <a:cubicBezTo>
                  <a:pt x="2048796" y="1121017"/>
                  <a:pt x="2075635" y="1077396"/>
                  <a:pt x="2075635" y="1077396"/>
                </a:cubicBezTo>
                <a:cubicBezTo>
                  <a:pt x="2095129" y="1018912"/>
                  <a:pt x="2074553" y="1071314"/>
                  <a:pt x="2107533" y="1013601"/>
                </a:cubicBezTo>
                <a:cubicBezTo>
                  <a:pt x="2161507" y="919150"/>
                  <a:pt x="2098243" y="1016905"/>
                  <a:pt x="2150063" y="939173"/>
                </a:cubicBezTo>
                <a:cubicBezTo>
                  <a:pt x="2153607" y="928540"/>
                  <a:pt x="2155683" y="917300"/>
                  <a:pt x="2160695" y="907275"/>
                </a:cubicBezTo>
                <a:cubicBezTo>
                  <a:pt x="2166410" y="895845"/>
                  <a:pt x="2176770" y="887054"/>
                  <a:pt x="2181960" y="875377"/>
                </a:cubicBezTo>
                <a:cubicBezTo>
                  <a:pt x="2232573" y="761499"/>
                  <a:pt x="2176366" y="851873"/>
                  <a:pt x="2224491" y="779684"/>
                </a:cubicBezTo>
                <a:cubicBezTo>
                  <a:pt x="2231579" y="758419"/>
                  <a:pt x="2240320" y="737635"/>
                  <a:pt x="2245756" y="715889"/>
                </a:cubicBezTo>
                <a:cubicBezTo>
                  <a:pt x="2249300" y="701712"/>
                  <a:pt x="2250632" y="686790"/>
                  <a:pt x="2256388" y="673359"/>
                </a:cubicBezTo>
                <a:cubicBezTo>
                  <a:pt x="2261422" y="661613"/>
                  <a:pt x="2272463" y="653138"/>
                  <a:pt x="2277653" y="641461"/>
                </a:cubicBezTo>
                <a:cubicBezTo>
                  <a:pt x="2286757" y="620978"/>
                  <a:pt x="2291831" y="598931"/>
                  <a:pt x="2298919" y="577666"/>
                </a:cubicBezTo>
                <a:lnTo>
                  <a:pt x="2330816" y="481973"/>
                </a:lnTo>
                <a:cubicBezTo>
                  <a:pt x="2334360" y="471340"/>
                  <a:pt x="2335232" y="459400"/>
                  <a:pt x="2341449" y="450075"/>
                </a:cubicBezTo>
                <a:lnTo>
                  <a:pt x="2405244" y="354382"/>
                </a:lnTo>
                <a:cubicBezTo>
                  <a:pt x="2412332" y="343749"/>
                  <a:pt x="2422468" y="334607"/>
                  <a:pt x="2426509" y="322484"/>
                </a:cubicBezTo>
                <a:cubicBezTo>
                  <a:pt x="2465292" y="206143"/>
                  <a:pt x="2403437" y="382373"/>
                  <a:pt x="2458407" y="258689"/>
                </a:cubicBezTo>
                <a:cubicBezTo>
                  <a:pt x="2467511" y="238206"/>
                  <a:pt x="2472584" y="216159"/>
                  <a:pt x="2479672" y="194894"/>
                </a:cubicBezTo>
                <a:lnTo>
                  <a:pt x="2500937" y="131098"/>
                </a:lnTo>
                <a:lnTo>
                  <a:pt x="2511570" y="77936"/>
                </a:lnTo>
                <a:cubicBezTo>
                  <a:pt x="2500436" y="0"/>
                  <a:pt x="2525998" y="3508"/>
                  <a:pt x="2490305" y="3508"/>
                </a:cubicBezTo>
                <a:lnTo>
                  <a:pt x="2171328" y="35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4051300" y="1581150"/>
            <a:ext cx="1785938" cy="1778000"/>
          </a:xfrm>
          <a:custGeom>
            <a:avLst/>
            <a:gdLst>
              <a:gd name="connsiteX0" fmla="*/ 1775637 w 1786730"/>
              <a:gd name="connsiteY0" fmla="*/ 13867 h 1778871"/>
              <a:gd name="connsiteX1" fmla="*/ 1690576 w 1786730"/>
              <a:gd name="connsiteY1" fmla="*/ 120192 h 1778871"/>
              <a:gd name="connsiteX2" fmla="*/ 1669311 w 1786730"/>
              <a:gd name="connsiteY2" fmla="*/ 152090 h 1778871"/>
              <a:gd name="connsiteX3" fmla="*/ 1637414 w 1786730"/>
              <a:gd name="connsiteY3" fmla="*/ 173355 h 1778871"/>
              <a:gd name="connsiteX4" fmla="*/ 1594883 w 1786730"/>
              <a:gd name="connsiteY4" fmla="*/ 226518 h 1778871"/>
              <a:gd name="connsiteX5" fmla="*/ 1562986 w 1786730"/>
              <a:gd name="connsiteY5" fmla="*/ 247783 h 1778871"/>
              <a:gd name="connsiteX6" fmla="*/ 1520455 w 1786730"/>
              <a:gd name="connsiteY6" fmla="*/ 300946 h 1778871"/>
              <a:gd name="connsiteX7" fmla="*/ 1499190 w 1786730"/>
              <a:gd name="connsiteY7" fmla="*/ 332843 h 1778871"/>
              <a:gd name="connsiteX8" fmla="*/ 1477925 w 1786730"/>
              <a:gd name="connsiteY8" fmla="*/ 354109 h 1778871"/>
              <a:gd name="connsiteX9" fmla="*/ 1435395 w 1786730"/>
              <a:gd name="connsiteY9" fmla="*/ 417904 h 1778871"/>
              <a:gd name="connsiteX10" fmla="*/ 1414130 w 1786730"/>
              <a:gd name="connsiteY10" fmla="*/ 449802 h 1778871"/>
              <a:gd name="connsiteX11" fmla="*/ 1392865 w 1786730"/>
              <a:gd name="connsiteY11" fmla="*/ 513597 h 1778871"/>
              <a:gd name="connsiteX12" fmla="*/ 1414130 w 1786730"/>
              <a:gd name="connsiteY12" fmla="*/ 651820 h 1778871"/>
              <a:gd name="connsiteX13" fmla="*/ 1435395 w 1786730"/>
              <a:gd name="connsiteY13" fmla="*/ 726248 h 1778871"/>
              <a:gd name="connsiteX14" fmla="*/ 1467293 w 1786730"/>
              <a:gd name="connsiteY14" fmla="*/ 758146 h 1778871"/>
              <a:gd name="connsiteX15" fmla="*/ 1488558 w 1786730"/>
              <a:gd name="connsiteY15" fmla="*/ 790043 h 1778871"/>
              <a:gd name="connsiteX16" fmla="*/ 1520455 w 1786730"/>
              <a:gd name="connsiteY16" fmla="*/ 811309 h 1778871"/>
              <a:gd name="connsiteX17" fmla="*/ 1541721 w 1786730"/>
              <a:gd name="connsiteY17" fmla="*/ 832574 h 1778871"/>
              <a:gd name="connsiteX18" fmla="*/ 1552353 w 1786730"/>
              <a:gd name="connsiteY18" fmla="*/ 864471 h 1778871"/>
              <a:gd name="connsiteX19" fmla="*/ 1573618 w 1786730"/>
              <a:gd name="connsiteY19" fmla="*/ 896369 h 1778871"/>
              <a:gd name="connsiteX20" fmla="*/ 1594883 w 1786730"/>
              <a:gd name="connsiteY20" fmla="*/ 960164 h 1778871"/>
              <a:gd name="connsiteX21" fmla="*/ 1541721 w 1786730"/>
              <a:gd name="connsiteY21" fmla="*/ 1034592 h 1778871"/>
              <a:gd name="connsiteX22" fmla="*/ 1467293 w 1786730"/>
              <a:gd name="connsiteY22" fmla="*/ 1013327 h 1778871"/>
              <a:gd name="connsiteX23" fmla="*/ 1456660 w 1786730"/>
              <a:gd name="connsiteY23" fmla="*/ 981430 h 1778871"/>
              <a:gd name="connsiteX24" fmla="*/ 1435395 w 1786730"/>
              <a:gd name="connsiteY24" fmla="*/ 960164 h 1778871"/>
              <a:gd name="connsiteX25" fmla="*/ 1414130 w 1786730"/>
              <a:gd name="connsiteY25" fmla="*/ 928267 h 1778871"/>
              <a:gd name="connsiteX26" fmla="*/ 1382232 w 1786730"/>
              <a:gd name="connsiteY26" fmla="*/ 907002 h 1778871"/>
              <a:gd name="connsiteX27" fmla="*/ 1329069 w 1786730"/>
              <a:gd name="connsiteY27" fmla="*/ 875104 h 1778871"/>
              <a:gd name="connsiteX28" fmla="*/ 1297172 w 1786730"/>
              <a:gd name="connsiteY28" fmla="*/ 853839 h 1778871"/>
              <a:gd name="connsiteX29" fmla="*/ 1254642 w 1786730"/>
              <a:gd name="connsiteY29" fmla="*/ 864471 h 1778871"/>
              <a:gd name="connsiteX30" fmla="*/ 1190846 w 1786730"/>
              <a:gd name="connsiteY30" fmla="*/ 885736 h 1778871"/>
              <a:gd name="connsiteX31" fmla="*/ 1158948 w 1786730"/>
              <a:gd name="connsiteY31" fmla="*/ 896369 h 1778871"/>
              <a:gd name="connsiteX32" fmla="*/ 1127051 w 1786730"/>
              <a:gd name="connsiteY32" fmla="*/ 917634 h 1778871"/>
              <a:gd name="connsiteX33" fmla="*/ 1063255 w 1786730"/>
              <a:gd name="connsiteY33" fmla="*/ 938899 h 1778871"/>
              <a:gd name="connsiteX34" fmla="*/ 999460 w 1786730"/>
              <a:gd name="connsiteY34" fmla="*/ 970797 h 1778871"/>
              <a:gd name="connsiteX35" fmla="*/ 967562 w 1786730"/>
              <a:gd name="connsiteY35" fmla="*/ 992062 h 1778871"/>
              <a:gd name="connsiteX36" fmla="*/ 903767 w 1786730"/>
              <a:gd name="connsiteY36" fmla="*/ 1013327 h 1778871"/>
              <a:gd name="connsiteX37" fmla="*/ 839972 w 1786730"/>
              <a:gd name="connsiteY37" fmla="*/ 1045225 h 1778871"/>
              <a:gd name="connsiteX38" fmla="*/ 808074 w 1786730"/>
              <a:gd name="connsiteY38" fmla="*/ 1066490 h 1778871"/>
              <a:gd name="connsiteX39" fmla="*/ 744279 w 1786730"/>
              <a:gd name="connsiteY39" fmla="*/ 1087755 h 1778871"/>
              <a:gd name="connsiteX40" fmla="*/ 712381 w 1786730"/>
              <a:gd name="connsiteY40" fmla="*/ 1109020 h 1778871"/>
              <a:gd name="connsiteX41" fmla="*/ 648586 w 1786730"/>
              <a:gd name="connsiteY41" fmla="*/ 1130285 h 1778871"/>
              <a:gd name="connsiteX42" fmla="*/ 616688 w 1786730"/>
              <a:gd name="connsiteY42" fmla="*/ 1140918 h 1778871"/>
              <a:gd name="connsiteX43" fmla="*/ 552893 w 1786730"/>
              <a:gd name="connsiteY43" fmla="*/ 1162183 h 1778871"/>
              <a:gd name="connsiteX44" fmla="*/ 520995 w 1786730"/>
              <a:gd name="connsiteY44" fmla="*/ 1183448 h 1778871"/>
              <a:gd name="connsiteX45" fmla="*/ 457200 w 1786730"/>
              <a:gd name="connsiteY45" fmla="*/ 1204713 h 1778871"/>
              <a:gd name="connsiteX46" fmla="*/ 361507 w 1786730"/>
              <a:gd name="connsiteY46" fmla="*/ 1247243 h 1778871"/>
              <a:gd name="connsiteX47" fmla="*/ 329609 w 1786730"/>
              <a:gd name="connsiteY47" fmla="*/ 1257876 h 1778871"/>
              <a:gd name="connsiteX48" fmla="*/ 265814 w 1786730"/>
              <a:gd name="connsiteY48" fmla="*/ 1311039 h 1778871"/>
              <a:gd name="connsiteX49" fmla="*/ 255181 w 1786730"/>
              <a:gd name="connsiteY49" fmla="*/ 1342936 h 1778871"/>
              <a:gd name="connsiteX50" fmla="*/ 233916 w 1786730"/>
              <a:gd name="connsiteY50" fmla="*/ 1364202 h 1778871"/>
              <a:gd name="connsiteX51" fmla="*/ 223283 w 1786730"/>
              <a:gd name="connsiteY51" fmla="*/ 1406732 h 1778871"/>
              <a:gd name="connsiteX52" fmla="*/ 212651 w 1786730"/>
              <a:gd name="connsiteY52" fmla="*/ 1438630 h 1778871"/>
              <a:gd name="connsiteX53" fmla="*/ 244548 w 1786730"/>
              <a:gd name="connsiteY53" fmla="*/ 1576853 h 1778871"/>
              <a:gd name="connsiteX54" fmla="*/ 255181 w 1786730"/>
              <a:gd name="connsiteY54" fmla="*/ 1608750 h 1778871"/>
              <a:gd name="connsiteX55" fmla="*/ 265814 w 1786730"/>
              <a:gd name="connsiteY55" fmla="*/ 1640648 h 1778871"/>
              <a:gd name="connsiteX56" fmla="*/ 287079 w 1786730"/>
              <a:gd name="connsiteY56" fmla="*/ 1672546 h 1778871"/>
              <a:gd name="connsiteX57" fmla="*/ 244548 w 1786730"/>
              <a:gd name="connsiteY57" fmla="*/ 1768239 h 1778871"/>
              <a:gd name="connsiteX58" fmla="*/ 212651 w 1786730"/>
              <a:gd name="connsiteY58" fmla="*/ 1778871 h 1778871"/>
              <a:gd name="connsiteX59" fmla="*/ 106325 w 1786730"/>
              <a:gd name="connsiteY59" fmla="*/ 1746974 h 1778871"/>
              <a:gd name="connsiteX60" fmla="*/ 63795 w 1786730"/>
              <a:gd name="connsiteY60" fmla="*/ 1683178 h 1778871"/>
              <a:gd name="connsiteX61" fmla="*/ 53162 w 1786730"/>
              <a:gd name="connsiteY61" fmla="*/ 1640648 h 1778871"/>
              <a:gd name="connsiteX62" fmla="*/ 31897 w 1786730"/>
              <a:gd name="connsiteY62" fmla="*/ 1576853 h 1778871"/>
              <a:gd name="connsiteX63" fmla="*/ 10632 w 1786730"/>
              <a:gd name="connsiteY63" fmla="*/ 1449262 h 1778871"/>
              <a:gd name="connsiteX64" fmla="*/ 0 w 1786730"/>
              <a:gd name="connsiteY64" fmla="*/ 1321671 h 1778871"/>
              <a:gd name="connsiteX65" fmla="*/ 21265 w 1786730"/>
              <a:gd name="connsiteY65" fmla="*/ 1194081 h 1778871"/>
              <a:gd name="connsiteX66" fmla="*/ 106325 w 1786730"/>
              <a:gd name="connsiteY66" fmla="*/ 1098388 h 1778871"/>
              <a:gd name="connsiteX67" fmla="*/ 148855 w 1786730"/>
              <a:gd name="connsiteY67" fmla="*/ 1066490 h 1778871"/>
              <a:gd name="connsiteX68" fmla="*/ 180753 w 1786730"/>
              <a:gd name="connsiteY68" fmla="*/ 1055857 h 1778871"/>
              <a:gd name="connsiteX69" fmla="*/ 212651 w 1786730"/>
              <a:gd name="connsiteY69" fmla="*/ 1034592 h 1778871"/>
              <a:gd name="connsiteX70" fmla="*/ 276446 w 1786730"/>
              <a:gd name="connsiteY70" fmla="*/ 1013327 h 1778871"/>
              <a:gd name="connsiteX71" fmla="*/ 372139 w 1786730"/>
              <a:gd name="connsiteY71" fmla="*/ 981430 h 1778871"/>
              <a:gd name="connsiteX72" fmla="*/ 404037 w 1786730"/>
              <a:gd name="connsiteY72" fmla="*/ 970797 h 1778871"/>
              <a:gd name="connsiteX73" fmla="*/ 467832 w 1786730"/>
              <a:gd name="connsiteY73" fmla="*/ 928267 h 1778871"/>
              <a:gd name="connsiteX74" fmla="*/ 499730 w 1786730"/>
              <a:gd name="connsiteY74" fmla="*/ 917634 h 1778871"/>
              <a:gd name="connsiteX75" fmla="*/ 531628 w 1786730"/>
              <a:gd name="connsiteY75" fmla="*/ 896369 h 1778871"/>
              <a:gd name="connsiteX76" fmla="*/ 595423 w 1786730"/>
              <a:gd name="connsiteY76" fmla="*/ 875104 h 1778871"/>
              <a:gd name="connsiteX77" fmla="*/ 659218 w 1786730"/>
              <a:gd name="connsiteY77" fmla="*/ 843206 h 1778871"/>
              <a:gd name="connsiteX78" fmla="*/ 691116 w 1786730"/>
              <a:gd name="connsiteY78" fmla="*/ 821941 h 1778871"/>
              <a:gd name="connsiteX79" fmla="*/ 754911 w 1786730"/>
              <a:gd name="connsiteY79" fmla="*/ 800676 h 1778871"/>
              <a:gd name="connsiteX80" fmla="*/ 786809 w 1786730"/>
              <a:gd name="connsiteY80" fmla="*/ 790043 h 1778871"/>
              <a:gd name="connsiteX81" fmla="*/ 818707 w 1786730"/>
              <a:gd name="connsiteY81" fmla="*/ 779411 h 1778871"/>
              <a:gd name="connsiteX82" fmla="*/ 850604 w 1786730"/>
              <a:gd name="connsiteY82" fmla="*/ 758146 h 1778871"/>
              <a:gd name="connsiteX83" fmla="*/ 914400 w 1786730"/>
              <a:gd name="connsiteY83" fmla="*/ 736881 h 1778871"/>
              <a:gd name="connsiteX84" fmla="*/ 946297 w 1786730"/>
              <a:gd name="connsiteY84" fmla="*/ 704983 h 1778871"/>
              <a:gd name="connsiteX85" fmla="*/ 1010093 w 1786730"/>
              <a:gd name="connsiteY85" fmla="*/ 662453 h 1778871"/>
              <a:gd name="connsiteX86" fmla="*/ 1041990 w 1786730"/>
              <a:gd name="connsiteY86" fmla="*/ 641188 h 1778871"/>
              <a:gd name="connsiteX87" fmla="*/ 1073888 w 1786730"/>
              <a:gd name="connsiteY87" fmla="*/ 609290 h 1778871"/>
              <a:gd name="connsiteX88" fmla="*/ 1105786 w 1786730"/>
              <a:gd name="connsiteY88" fmla="*/ 545495 h 1778871"/>
              <a:gd name="connsiteX89" fmla="*/ 1127051 w 1786730"/>
              <a:gd name="connsiteY89" fmla="*/ 513597 h 1778871"/>
              <a:gd name="connsiteX90" fmla="*/ 1169581 w 1786730"/>
              <a:gd name="connsiteY90" fmla="*/ 428536 h 1778871"/>
              <a:gd name="connsiteX91" fmla="*/ 1190846 w 1786730"/>
              <a:gd name="connsiteY91" fmla="*/ 364741 h 1778871"/>
              <a:gd name="connsiteX92" fmla="*/ 1212111 w 1786730"/>
              <a:gd name="connsiteY92" fmla="*/ 332843 h 1778871"/>
              <a:gd name="connsiteX93" fmla="*/ 1233376 w 1786730"/>
              <a:gd name="connsiteY93" fmla="*/ 258416 h 1778871"/>
              <a:gd name="connsiteX94" fmla="*/ 1254642 w 1786730"/>
              <a:gd name="connsiteY94" fmla="*/ 194620 h 1778871"/>
              <a:gd name="connsiteX95" fmla="*/ 1265274 w 1786730"/>
              <a:gd name="connsiteY95" fmla="*/ 130825 h 1778871"/>
              <a:gd name="connsiteX96" fmla="*/ 1275907 w 1786730"/>
              <a:gd name="connsiteY96" fmla="*/ 88295 h 1778871"/>
              <a:gd name="connsiteX97" fmla="*/ 1286539 w 1786730"/>
              <a:gd name="connsiteY97" fmla="*/ 3234 h 1778871"/>
              <a:gd name="connsiteX98" fmla="*/ 1775637 w 1786730"/>
              <a:gd name="connsiteY98" fmla="*/ 13867 h 177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786730" h="1778871">
                <a:moveTo>
                  <a:pt x="1775637" y="13867"/>
                </a:moveTo>
                <a:cubicBezTo>
                  <a:pt x="1726845" y="87055"/>
                  <a:pt x="1786730" y="0"/>
                  <a:pt x="1690576" y="120192"/>
                </a:cubicBezTo>
                <a:cubicBezTo>
                  <a:pt x="1682593" y="130171"/>
                  <a:pt x="1678347" y="143054"/>
                  <a:pt x="1669311" y="152090"/>
                </a:cubicBezTo>
                <a:cubicBezTo>
                  <a:pt x="1660275" y="161126"/>
                  <a:pt x="1647392" y="165372"/>
                  <a:pt x="1637414" y="173355"/>
                </a:cubicBezTo>
                <a:cubicBezTo>
                  <a:pt x="1584800" y="215445"/>
                  <a:pt x="1650150" y="171250"/>
                  <a:pt x="1594883" y="226518"/>
                </a:cubicBezTo>
                <a:cubicBezTo>
                  <a:pt x="1585847" y="235554"/>
                  <a:pt x="1573618" y="240695"/>
                  <a:pt x="1562986" y="247783"/>
                </a:cubicBezTo>
                <a:cubicBezTo>
                  <a:pt x="1497542" y="345950"/>
                  <a:pt x="1581052" y="225202"/>
                  <a:pt x="1520455" y="300946"/>
                </a:cubicBezTo>
                <a:cubicBezTo>
                  <a:pt x="1512472" y="310924"/>
                  <a:pt x="1507173" y="322865"/>
                  <a:pt x="1499190" y="332843"/>
                </a:cubicBezTo>
                <a:cubicBezTo>
                  <a:pt x="1492928" y="340671"/>
                  <a:pt x="1483940" y="346089"/>
                  <a:pt x="1477925" y="354109"/>
                </a:cubicBezTo>
                <a:cubicBezTo>
                  <a:pt x="1462591" y="374555"/>
                  <a:pt x="1449572" y="396639"/>
                  <a:pt x="1435395" y="417904"/>
                </a:cubicBezTo>
                <a:cubicBezTo>
                  <a:pt x="1428307" y="428537"/>
                  <a:pt x="1418171" y="437679"/>
                  <a:pt x="1414130" y="449802"/>
                </a:cubicBezTo>
                <a:lnTo>
                  <a:pt x="1392865" y="513597"/>
                </a:lnTo>
                <a:cubicBezTo>
                  <a:pt x="1402073" y="587263"/>
                  <a:pt x="1400211" y="589186"/>
                  <a:pt x="1414130" y="651820"/>
                </a:cubicBezTo>
                <a:cubicBezTo>
                  <a:pt x="1415312" y="657140"/>
                  <a:pt x="1429473" y="717366"/>
                  <a:pt x="1435395" y="726248"/>
                </a:cubicBezTo>
                <a:cubicBezTo>
                  <a:pt x="1443736" y="738759"/>
                  <a:pt x="1457667" y="746594"/>
                  <a:pt x="1467293" y="758146"/>
                </a:cubicBezTo>
                <a:cubicBezTo>
                  <a:pt x="1475474" y="767963"/>
                  <a:pt x="1479522" y="781007"/>
                  <a:pt x="1488558" y="790043"/>
                </a:cubicBezTo>
                <a:cubicBezTo>
                  <a:pt x="1497594" y="799079"/>
                  <a:pt x="1510477" y="803326"/>
                  <a:pt x="1520455" y="811309"/>
                </a:cubicBezTo>
                <a:cubicBezTo>
                  <a:pt x="1528283" y="817571"/>
                  <a:pt x="1534632" y="825486"/>
                  <a:pt x="1541721" y="832574"/>
                </a:cubicBezTo>
                <a:cubicBezTo>
                  <a:pt x="1545265" y="843206"/>
                  <a:pt x="1547341" y="854447"/>
                  <a:pt x="1552353" y="864471"/>
                </a:cubicBezTo>
                <a:cubicBezTo>
                  <a:pt x="1558068" y="875901"/>
                  <a:pt x="1568428" y="884692"/>
                  <a:pt x="1573618" y="896369"/>
                </a:cubicBezTo>
                <a:cubicBezTo>
                  <a:pt x="1582722" y="916852"/>
                  <a:pt x="1594883" y="960164"/>
                  <a:pt x="1594883" y="960164"/>
                </a:cubicBezTo>
                <a:cubicBezTo>
                  <a:pt x="1570074" y="1034592"/>
                  <a:pt x="1594883" y="1016872"/>
                  <a:pt x="1541721" y="1034592"/>
                </a:cubicBezTo>
                <a:cubicBezTo>
                  <a:pt x="1541350" y="1034499"/>
                  <a:pt x="1472380" y="1018414"/>
                  <a:pt x="1467293" y="1013327"/>
                </a:cubicBezTo>
                <a:cubicBezTo>
                  <a:pt x="1459368" y="1005402"/>
                  <a:pt x="1462426" y="991040"/>
                  <a:pt x="1456660" y="981430"/>
                </a:cubicBezTo>
                <a:cubicBezTo>
                  <a:pt x="1451502" y="972834"/>
                  <a:pt x="1441657" y="967992"/>
                  <a:pt x="1435395" y="960164"/>
                </a:cubicBezTo>
                <a:cubicBezTo>
                  <a:pt x="1427412" y="950186"/>
                  <a:pt x="1423166" y="937303"/>
                  <a:pt x="1414130" y="928267"/>
                </a:cubicBezTo>
                <a:cubicBezTo>
                  <a:pt x="1405094" y="919231"/>
                  <a:pt x="1392211" y="914985"/>
                  <a:pt x="1382232" y="907002"/>
                </a:cubicBezTo>
                <a:cubicBezTo>
                  <a:pt x="1340531" y="873641"/>
                  <a:pt x="1384465" y="893568"/>
                  <a:pt x="1329069" y="875104"/>
                </a:cubicBezTo>
                <a:cubicBezTo>
                  <a:pt x="1318437" y="868016"/>
                  <a:pt x="1309822" y="855646"/>
                  <a:pt x="1297172" y="853839"/>
                </a:cubicBezTo>
                <a:cubicBezTo>
                  <a:pt x="1282706" y="851772"/>
                  <a:pt x="1268639" y="860272"/>
                  <a:pt x="1254642" y="864471"/>
                </a:cubicBezTo>
                <a:cubicBezTo>
                  <a:pt x="1233172" y="870912"/>
                  <a:pt x="1212111" y="878648"/>
                  <a:pt x="1190846" y="885736"/>
                </a:cubicBezTo>
                <a:cubicBezTo>
                  <a:pt x="1180213" y="889280"/>
                  <a:pt x="1168273" y="890152"/>
                  <a:pt x="1158948" y="896369"/>
                </a:cubicBezTo>
                <a:cubicBezTo>
                  <a:pt x="1148316" y="903457"/>
                  <a:pt x="1138728" y="912444"/>
                  <a:pt x="1127051" y="917634"/>
                </a:cubicBezTo>
                <a:cubicBezTo>
                  <a:pt x="1106567" y="926738"/>
                  <a:pt x="1063255" y="938899"/>
                  <a:pt x="1063255" y="938899"/>
                </a:cubicBezTo>
                <a:cubicBezTo>
                  <a:pt x="971849" y="999837"/>
                  <a:pt x="1087496" y="926779"/>
                  <a:pt x="999460" y="970797"/>
                </a:cubicBezTo>
                <a:cubicBezTo>
                  <a:pt x="988030" y="976512"/>
                  <a:pt x="979239" y="986872"/>
                  <a:pt x="967562" y="992062"/>
                </a:cubicBezTo>
                <a:cubicBezTo>
                  <a:pt x="947079" y="1001166"/>
                  <a:pt x="903767" y="1013327"/>
                  <a:pt x="903767" y="1013327"/>
                </a:cubicBezTo>
                <a:cubicBezTo>
                  <a:pt x="812351" y="1074270"/>
                  <a:pt x="928013" y="1001204"/>
                  <a:pt x="839972" y="1045225"/>
                </a:cubicBezTo>
                <a:cubicBezTo>
                  <a:pt x="828542" y="1050940"/>
                  <a:pt x="819751" y="1061300"/>
                  <a:pt x="808074" y="1066490"/>
                </a:cubicBezTo>
                <a:cubicBezTo>
                  <a:pt x="787591" y="1075594"/>
                  <a:pt x="744279" y="1087755"/>
                  <a:pt x="744279" y="1087755"/>
                </a:cubicBezTo>
                <a:cubicBezTo>
                  <a:pt x="733646" y="1094843"/>
                  <a:pt x="724058" y="1103830"/>
                  <a:pt x="712381" y="1109020"/>
                </a:cubicBezTo>
                <a:cubicBezTo>
                  <a:pt x="691898" y="1118124"/>
                  <a:pt x="669851" y="1123197"/>
                  <a:pt x="648586" y="1130285"/>
                </a:cubicBezTo>
                <a:lnTo>
                  <a:pt x="616688" y="1140918"/>
                </a:lnTo>
                <a:cubicBezTo>
                  <a:pt x="616683" y="1140920"/>
                  <a:pt x="552898" y="1162179"/>
                  <a:pt x="552893" y="1162183"/>
                </a:cubicBezTo>
                <a:cubicBezTo>
                  <a:pt x="542260" y="1169271"/>
                  <a:pt x="532672" y="1178258"/>
                  <a:pt x="520995" y="1183448"/>
                </a:cubicBezTo>
                <a:cubicBezTo>
                  <a:pt x="500512" y="1192552"/>
                  <a:pt x="457200" y="1204713"/>
                  <a:pt x="457200" y="1204713"/>
                </a:cubicBezTo>
                <a:cubicBezTo>
                  <a:pt x="406651" y="1238412"/>
                  <a:pt x="437426" y="1221936"/>
                  <a:pt x="361507" y="1247243"/>
                </a:cubicBezTo>
                <a:cubicBezTo>
                  <a:pt x="350874" y="1250787"/>
                  <a:pt x="338935" y="1251659"/>
                  <a:pt x="329609" y="1257876"/>
                </a:cubicBezTo>
                <a:cubicBezTo>
                  <a:pt x="285200" y="1287482"/>
                  <a:pt x="306747" y="1270105"/>
                  <a:pt x="265814" y="1311039"/>
                </a:cubicBezTo>
                <a:cubicBezTo>
                  <a:pt x="262270" y="1321671"/>
                  <a:pt x="260947" y="1333326"/>
                  <a:pt x="255181" y="1342936"/>
                </a:cubicBezTo>
                <a:cubicBezTo>
                  <a:pt x="250023" y="1351532"/>
                  <a:pt x="238399" y="1355236"/>
                  <a:pt x="233916" y="1364202"/>
                </a:cubicBezTo>
                <a:cubicBezTo>
                  <a:pt x="227381" y="1377272"/>
                  <a:pt x="227297" y="1392681"/>
                  <a:pt x="223283" y="1406732"/>
                </a:cubicBezTo>
                <a:cubicBezTo>
                  <a:pt x="220204" y="1417509"/>
                  <a:pt x="216195" y="1427997"/>
                  <a:pt x="212651" y="1438630"/>
                </a:cubicBezTo>
                <a:cubicBezTo>
                  <a:pt x="226452" y="1535243"/>
                  <a:pt x="215359" y="1489286"/>
                  <a:pt x="244548" y="1576853"/>
                </a:cubicBezTo>
                <a:lnTo>
                  <a:pt x="255181" y="1608750"/>
                </a:lnTo>
                <a:cubicBezTo>
                  <a:pt x="258725" y="1619383"/>
                  <a:pt x="259597" y="1631322"/>
                  <a:pt x="265814" y="1640648"/>
                </a:cubicBezTo>
                <a:lnTo>
                  <a:pt x="287079" y="1672546"/>
                </a:lnTo>
                <a:cubicBezTo>
                  <a:pt x="278198" y="1725828"/>
                  <a:pt x="288744" y="1738775"/>
                  <a:pt x="244548" y="1768239"/>
                </a:cubicBezTo>
                <a:cubicBezTo>
                  <a:pt x="235223" y="1774456"/>
                  <a:pt x="223283" y="1775327"/>
                  <a:pt x="212651" y="1778871"/>
                </a:cubicBezTo>
                <a:cubicBezTo>
                  <a:pt x="174836" y="1773469"/>
                  <a:pt x="133956" y="1778552"/>
                  <a:pt x="106325" y="1746974"/>
                </a:cubicBezTo>
                <a:cubicBezTo>
                  <a:pt x="89495" y="1727740"/>
                  <a:pt x="63795" y="1683178"/>
                  <a:pt x="63795" y="1683178"/>
                </a:cubicBezTo>
                <a:cubicBezTo>
                  <a:pt x="60251" y="1669001"/>
                  <a:pt x="57361" y="1654645"/>
                  <a:pt x="53162" y="1640648"/>
                </a:cubicBezTo>
                <a:cubicBezTo>
                  <a:pt x="46721" y="1619178"/>
                  <a:pt x="36293" y="1598833"/>
                  <a:pt x="31897" y="1576853"/>
                </a:cubicBezTo>
                <a:cubicBezTo>
                  <a:pt x="21635" y="1525540"/>
                  <a:pt x="16492" y="1504936"/>
                  <a:pt x="10632" y="1449262"/>
                </a:cubicBezTo>
                <a:cubicBezTo>
                  <a:pt x="6164" y="1406819"/>
                  <a:pt x="3544" y="1364201"/>
                  <a:pt x="0" y="1321671"/>
                </a:cubicBezTo>
                <a:cubicBezTo>
                  <a:pt x="3370" y="1291342"/>
                  <a:pt x="3451" y="1229709"/>
                  <a:pt x="21265" y="1194081"/>
                </a:cubicBezTo>
                <a:cubicBezTo>
                  <a:pt x="37845" y="1160922"/>
                  <a:pt x="83778" y="1115298"/>
                  <a:pt x="106325" y="1098388"/>
                </a:cubicBezTo>
                <a:cubicBezTo>
                  <a:pt x="120502" y="1087755"/>
                  <a:pt x="133469" y="1075282"/>
                  <a:pt x="148855" y="1066490"/>
                </a:cubicBezTo>
                <a:cubicBezTo>
                  <a:pt x="158586" y="1060929"/>
                  <a:pt x="170728" y="1060869"/>
                  <a:pt x="180753" y="1055857"/>
                </a:cubicBezTo>
                <a:cubicBezTo>
                  <a:pt x="192183" y="1050142"/>
                  <a:pt x="200974" y="1039782"/>
                  <a:pt x="212651" y="1034592"/>
                </a:cubicBezTo>
                <a:cubicBezTo>
                  <a:pt x="233134" y="1025488"/>
                  <a:pt x="255181" y="1020415"/>
                  <a:pt x="276446" y="1013327"/>
                </a:cubicBezTo>
                <a:lnTo>
                  <a:pt x="372139" y="981430"/>
                </a:lnTo>
                <a:cubicBezTo>
                  <a:pt x="382772" y="977886"/>
                  <a:pt x="394712" y="977014"/>
                  <a:pt x="404037" y="970797"/>
                </a:cubicBezTo>
                <a:cubicBezTo>
                  <a:pt x="425302" y="956620"/>
                  <a:pt x="443586" y="936349"/>
                  <a:pt x="467832" y="928267"/>
                </a:cubicBezTo>
                <a:cubicBezTo>
                  <a:pt x="478465" y="924723"/>
                  <a:pt x="489705" y="922646"/>
                  <a:pt x="499730" y="917634"/>
                </a:cubicBezTo>
                <a:cubicBezTo>
                  <a:pt x="511160" y="911919"/>
                  <a:pt x="519951" y="901559"/>
                  <a:pt x="531628" y="896369"/>
                </a:cubicBezTo>
                <a:cubicBezTo>
                  <a:pt x="552111" y="887265"/>
                  <a:pt x="595423" y="875104"/>
                  <a:pt x="595423" y="875104"/>
                </a:cubicBezTo>
                <a:cubicBezTo>
                  <a:pt x="686839" y="814161"/>
                  <a:pt x="571177" y="887227"/>
                  <a:pt x="659218" y="843206"/>
                </a:cubicBezTo>
                <a:cubicBezTo>
                  <a:pt x="670648" y="837491"/>
                  <a:pt x="679439" y="827131"/>
                  <a:pt x="691116" y="821941"/>
                </a:cubicBezTo>
                <a:cubicBezTo>
                  <a:pt x="711599" y="812837"/>
                  <a:pt x="733646" y="807764"/>
                  <a:pt x="754911" y="800676"/>
                </a:cubicBezTo>
                <a:lnTo>
                  <a:pt x="786809" y="790043"/>
                </a:lnTo>
                <a:lnTo>
                  <a:pt x="818707" y="779411"/>
                </a:lnTo>
                <a:cubicBezTo>
                  <a:pt x="829339" y="772323"/>
                  <a:pt x="838927" y="763336"/>
                  <a:pt x="850604" y="758146"/>
                </a:cubicBezTo>
                <a:cubicBezTo>
                  <a:pt x="871088" y="749042"/>
                  <a:pt x="914400" y="736881"/>
                  <a:pt x="914400" y="736881"/>
                </a:cubicBezTo>
                <a:cubicBezTo>
                  <a:pt x="925032" y="726248"/>
                  <a:pt x="934428" y="714215"/>
                  <a:pt x="946297" y="704983"/>
                </a:cubicBezTo>
                <a:cubicBezTo>
                  <a:pt x="966471" y="689292"/>
                  <a:pt x="988828" y="676630"/>
                  <a:pt x="1010093" y="662453"/>
                </a:cubicBezTo>
                <a:cubicBezTo>
                  <a:pt x="1020725" y="655365"/>
                  <a:pt x="1032954" y="650224"/>
                  <a:pt x="1041990" y="641188"/>
                </a:cubicBezTo>
                <a:cubicBezTo>
                  <a:pt x="1052623" y="630555"/>
                  <a:pt x="1064262" y="620842"/>
                  <a:pt x="1073888" y="609290"/>
                </a:cubicBezTo>
                <a:cubicBezTo>
                  <a:pt x="1111975" y="563585"/>
                  <a:pt x="1081810" y="593446"/>
                  <a:pt x="1105786" y="545495"/>
                </a:cubicBezTo>
                <a:cubicBezTo>
                  <a:pt x="1111501" y="534065"/>
                  <a:pt x="1119963" y="524230"/>
                  <a:pt x="1127051" y="513597"/>
                </a:cubicBezTo>
                <a:cubicBezTo>
                  <a:pt x="1151486" y="440292"/>
                  <a:pt x="1132466" y="465652"/>
                  <a:pt x="1169581" y="428536"/>
                </a:cubicBezTo>
                <a:cubicBezTo>
                  <a:pt x="1176669" y="407271"/>
                  <a:pt x="1178412" y="383392"/>
                  <a:pt x="1190846" y="364741"/>
                </a:cubicBezTo>
                <a:cubicBezTo>
                  <a:pt x="1197934" y="354108"/>
                  <a:pt x="1206396" y="344273"/>
                  <a:pt x="1212111" y="332843"/>
                </a:cubicBezTo>
                <a:cubicBezTo>
                  <a:pt x="1221048" y="314970"/>
                  <a:pt x="1228263" y="275458"/>
                  <a:pt x="1233376" y="258416"/>
                </a:cubicBezTo>
                <a:cubicBezTo>
                  <a:pt x="1239817" y="236946"/>
                  <a:pt x="1254642" y="194620"/>
                  <a:pt x="1254642" y="194620"/>
                </a:cubicBezTo>
                <a:cubicBezTo>
                  <a:pt x="1258186" y="173355"/>
                  <a:pt x="1261046" y="151965"/>
                  <a:pt x="1265274" y="130825"/>
                </a:cubicBezTo>
                <a:cubicBezTo>
                  <a:pt x="1268140" y="116496"/>
                  <a:pt x="1275907" y="102908"/>
                  <a:pt x="1275907" y="88295"/>
                </a:cubicBezTo>
                <a:cubicBezTo>
                  <a:pt x="1275907" y="2330"/>
                  <a:pt x="1244319" y="45454"/>
                  <a:pt x="1286539" y="3234"/>
                </a:cubicBezTo>
                <a:lnTo>
                  <a:pt x="1775637" y="1386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rot="16200000" flipH="1">
            <a:off x="5574506" y="2672557"/>
            <a:ext cx="169863" cy="635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rot="16200000" flipH="1">
            <a:off x="4199732" y="3423444"/>
            <a:ext cx="169862" cy="635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75" name="Freeform 74"/>
          <p:cNvSpPr/>
          <p:nvPr/>
        </p:nvSpPr>
        <p:spPr bwMode="auto">
          <a:xfrm>
            <a:off x="5943600" y="1595438"/>
            <a:ext cx="904875" cy="2286000"/>
          </a:xfrm>
          <a:custGeom>
            <a:avLst/>
            <a:gdLst>
              <a:gd name="connsiteX0" fmla="*/ 425302 w 905617"/>
              <a:gd name="connsiteY0" fmla="*/ 1 h 2286001"/>
              <a:gd name="connsiteX1" fmla="*/ 414670 w 905617"/>
              <a:gd name="connsiteY1" fmla="*/ 63796 h 2286001"/>
              <a:gd name="connsiteX2" fmla="*/ 382772 w 905617"/>
              <a:gd name="connsiteY2" fmla="*/ 244550 h 2286001"/>
              <a:gd name="connsiteX3" fmla="*/ 404037 w 905617"/>
              <a:gd name="connsiteY3" fmla="*/ 329610 h 2286001"/>
              <a:gd name="connsiteX4" fmla="*/ 425302 w 905617"/>
              <a:gd name="connsiteY4" fmla="*/ 393405 h 2286001"/>
              <a:gd name="connsiteX5" fmla="*/ 457200 w 905617"/>
              <a:gd name="connsiteY5" fmla="*/ 489098 h 2286001"/>
              <a:gd name="connsiteX6" fmla="*/ 467833 w 905617"/>
              <a:gd name="connsiteY6" fmla="*/ 520996 h 2286001"/>
              <a:gd name="connsiteX7" fmla="*/ 510363 w 905617"/>
              <a:gd name="connsiteY7" fmla="*/ 584791 h 2286001"/>
              <a:gd name="connsiteX8" fmla="*/ 531628 w 905617"/>
              <a:gd name="connsiteY8" fmla="*/ 648587 h 2286001"/>
              <a:gd name="connsiteX9" fmla="*/ 595423 w 905617"/>
              <a:gd name="connsiteY9" fmla="*/ 744280 h 2286001"/>
              <a:gd name="connsiteX10" fmla="*/ 616688 w 905617"/>
              <a:gd name="connsiteY10" fmla="*/ 776177 h 2286001"/>
              <a:gd name="connsiteX11" fmla="*/ 648586 w 905617"/>
              <a:gd name="connsiteY11" fmla="*/ 871870 h 2286001"/>
              <a:gd name="connsiteX12" fmla="*/ 659219 w 905617"/>
              <a:gd name="connsiteY12" fmla="*/ 903768 h 2286001"/>
              <a:gd name="connsiteX13" fmla="*/ 680484 w 905617"/>
              <a:gd name="connsiteY13" fmla="*/ 935666 h 2286001"/>
              <a:gd name="connsiteX14" fmla="*/ 712381 w 905617"/>
              <a:gd name="connsiteY14" fmla="*/ 1031359 h 2286001"/>
              <a:gd name="connsiteX15" fmla="*/ 723014 w 905617"/>
              <a:gd name="connsiteY15" fmla="*/ 1063257 h 2286001"/>
              <a:gd name="connsiteX16" fmla="*/ 733647 w 905617"/>
              <a:gd name="connsiteY16" fmla="*/ 1116419 h 2286001"/>
              <a:gd name="connsiteX17" fmla="*/ 712381 w 905617"/>
              <a:gd name="connsiteY17" fmla="*/ 1265275 h 2286001"/>
              <a:gd name="connsiteX18" fmla="*/ 691116 w 905617"/>
              <a:gd name="connsiteY18" fmla="*/ 1329070 h 2286001"/>
              <a:gd name="connsiteX19" fmla="*/ 637953 w 905617"/>
              <a:gd name="connsiteY19" fmla="*/ 1382233 h 2286001"/>
              <a:gd name="connsiteX20" fmla="*/ 574158 w 905617"/>
              <a:gd name="connsiteY20" fmla="*/ 1414131 h 2286001"/>
              <a:gd name="connsiteX21" fmla="*/ 478465 w 905617"/>
              <a:gd name="connsiteY21" fmla="*/ 1403498 h 2286001"/>
              <a:gd name="connsiteX22" fmla="*/ 414670 w 905617"/>
              <a:gd name="connsiteY22" fmla="*/ 1382233 h 2286001"/>
              <a:gd name="connsiteX23" fmla="*/ 382772 w 905617"/>
              <a:gd name="connsiteY23" fmla="*/ 1392866 h 2286001"/>
              <a:gd name="connsiteX24" fmla="*/ 361507 w 905617"/>
              <a:gd name="connsiteY24" fmla="*/ 1424764 h 2286001"/>
              <a:gd name="connsiteX25" fmla="*/ 435935 w 905617"/>
              <a:gd name="connsiteY25" fmla="*/ 1499191 h 2286001"/>
              <a:gd name="connsiteX26" fmla="*/ 520995 w 905617"/>
              <a:gd name="connsiteY26" fmla="*/ 1573619 h 2286001"/>
              <a:gd name="connsiteX27" fmla="*/ 542260 w 905617"/>
              <a:gd name="connsiteY27" fmla="*/ 1605517 h 2286001"/>
              <a:gd name="connsiteX28" fmla="*/ 637953 w 905617"/>
              <a:gd name="connsiteY28" fmla="*/ 1722475 h 2286001"/>
              <a:gd name="connsiteX29" fmla="*/ 659219 w 905617"/>
              <a:gd name="connsiteY29" fmla="*/ 1786270 h 2286001"/>
              <a:gd name="connsiteX30" fmla="*/ 669851 w 905617"/>
              <a:gd name="connsiteY30" fmla="*/ 1818168 h 2286001"/>
              <a:gd name="connsiteX31" fmla="*/ 648586 w 905617"/>
              <a:gd name="connsiteY31" fmla="*/ 1913861 h 2286001"/>
              <a:gd name="connsiteX32" fmla="*/ 637953 w 905617"/>
              <a:gd name="connsiteY32" fmla="*/ 1945759 h 2286001"/>
              <a:gd name="connsiteX33" fmla="*/ 574158 w 905617"/>
              <a:gd name="connsiteY33" fmla="*/ 2009554 h 2286001"/>
              <a:gd name="connsiteX34" fmla="*/ 510363 w 905617"/>
              <a:gd name="connsiteY34" fmla="*/ 2052084 h 2286001"/>
              <a:gd name="connsiteX35" fmla="*/ 489098 w 905617"/>
              <a:gd name="connsiteY35" fmla="*/ 2073350 h 2286001"/>
              <a:gd name="connsiteX36" fmla="*/ 425302 w 905617"/>
              <a:gd name="connsiteY36" fmla="*/ 2094615 h 2286001"/>
              <a:gd name="connsiteX37" fmla="*/ 350874 w 905617"/>
              <a:gd name="connsiteY37" fmla="*/ 2083982 h 2286001"/>
              <a:gd name="connsiteX38" fmla="*/ 223284 w 905617"/>
              <a:gd name="connsiteY38" fmla="*/ 1977657 h 2286001"/>
              <a:gd name="connsiteX39" fmla="*/ 202019 w 905617"/>
              <a:gd name="connsiteY39" fmla="*/ 1956391 h 2286001"/>
              <a:gd name="connsiteX40" fmla="*/ 138223 w 905617"/>
              <a:gd name="connsiteY40" fmla="*/ 1903229 h 2286001"/>
              <a:gd name="connsiteX41" fmla="*/ 116958 w 905617"/>
              <a:gd name="connsiteY41" fmla="*/ 1871331 h 2286001"/>
              <a:gd name="connsiteX42" fmla="*/ 53163 w 905617"/>
              <a:gd name="connsiteY42" fmla="*/ 1818168 h 2286001"/>
              <a:gd name="connsiteX43" fmla="*/ 10633 w 905617"/>
              <a:gd name="connsiteY43" fmla="*/ 1828801 h 2286001"/>
              <a:gd name="connsiteX44" fmla="*/ 0 w 905617"/>
              <a:gd name="connsiteY44" fmla="*/ 1860698 h 2286001"/>
              <a:gd name="connsiteX45" fmla="*/ 10633 w 905617"/>
              <a:gd name="connsiteY45" fmla="*/ 1945759 h 2286001"/>
              <a:gd name="connsiteX46" fmla="*/ 31898 w 905617"/>
              <a:gd name="connsiteY46" fmla="*/ 2020187 h 2286001"/>
              <a:gd name="connsiteX47" fmla="*/ 74428 w 905617"/>
              <a:gd name="connsiteY47" fmla="*/ 2073350 h 2286001"/>
              <a:gd name="connsiteX48" fmla="*/ 138223 w 905617"/>
              <a:gd name="connsiteY48" fmla="*/ 2158410 h 2286001"/>
              <a:gd name="connsiteX49" fmla="*/ 170121 w 905617"/>
              <a:gd name="connsiteY49" fmla="*/ 2169043 h 2286001"/>
              <a:gd name="connsiteX50" fmla="*/ 233916 w 905617"/>
              <a:gd name="connsiteY50" fmla="*/ 2211573 h 2286001"/>
              <a:gd name="connsiteX51" fmla="*/ 265814 w 905617"/>
              <a:gd name="connsiteY51" fmla="*/ 2232838 h 2286001"/>
              <a:gd name="connsiteX52" fmla="*/ 329609 w 905617"/>
              <a:gd name="connsiteY52" fmla="*/ 2254103 h 2286001"/>
              <a:gd name="connsiteX53" fmla="*/ 393405 w 905617"/>
              <a:gd name="connsiteY53" fmla="*/ 2286001 h 2286001"/>
              <a:gd name="connsiteX54" fmla="*/ 510363 w 905617"/>
              <a:gd name="connsiteY54" fmla="*/ 2264736 h 2286001"/>
              <a:gd name="connsiteX55" fmla="*/ 542260 w 905617"/>
              <a:gd name="connsiteY55" fmla="*/ 2243470 h 2286001"/>
              <a:gd name="connsiteX56" fmla="*/ 606056 w 905617"/>
              <a:gd name="connsiteY56" fmla="*/ 2222205 h 2286001"/>
              <a:gd name="connsiteX57" fmla="*/ 637953 w 905617"/>
              <a:gd name="connsiteY57" fmla="*/ 2211573 h 2286001"/>
              <a:gd name="connsiteX58" fmla="*/ 691116 w 905617"/>
              <a:gd name="connsiteY58" fmla="*/ 2169043 h 2286001"/>
              <a:gd name="connsiteX59" fmla="*/ 733647 w 905617"/>
              <a:gd name="connsiteY59" fmla="*/ 2115880 h 2286001"/>
              <a:gd name="connsiteX60" fmla="*/ 765544 w 905617"/>
              <a:gd name="connsiteY60" fmla="*/ 2083982 h 2286001"/>
              <a:gd name="connsiteX61" fmla="*/ 797442 w 905617"/>
              <a:gd name="connsiteY61" fmla="*/ 2020187 h 2286001"/>
              <a:gd name="connsiteX62" fmla="*/ 829340 w 905617"/>
              <a:gd name="connsiteY62" fmla="*/ 1956391 h 2286001"/>
              <a:gd name="connsiteX63" fmla="*/ 839972 w 905617"/>
              <a:gd name="connsiteY63" fmla="*/ 1913861 h 2286001"/>
              <a:gd name="connsiteX64" fmla="*/ 861237 w 905617"/>
              <a:gd name="connsiteY64" fmla="*/ 1850066 h 2286001"/>
              <a:gd name="connsiteX65" fmla="*/ 882502 w 905617"/>
              <a:gd name="connsiteY65" fmla="*/ 1743740 h 2286001"/>
              <a:gd name="connsiteX66" fmla="*/ 893135 w 905617"/>
              <a:gd name="connsiteY66" fmla="*/ 1616150 h 2286001"/>
              <a:gd name="connsiteX67" fmla="*/ 903767 w 905617"/>
              <a:gd name="connsiteY67" fmla="*/ 1509824 h 2286001"/>
              <a:gd name="connsiteX68" fmla="*/ 882502 w 905617"/>
              <a:gd name="connsiteY68" fmla="*/ 1169582 h 2286001"/>
              <a:gd name="connsiteX69" fmla="*/ 871870 w 905617"/>
              <a:gd name="connsiteY69" fmla="*/ 1010094 h 2286001"/>
              <a:gd name="connsiteX70" fmla="*/ 861237 w 905617"/>
              <a:gd name="connsiteY70" fmla="*/ 935666 h 2286001"/>
              <a:gd name="connsiteX71" fmla="*/ 839972 w 905617"/>
              <a:gd name="connsiteY71" fmla="*/ 797443 h 2286001"/>
              <a:gd name="connsiteX72" fmla="*/ 829340 w 905617"/>
              <a:gd name="connsiteY72" fmla="*/ 659219 h 2286001"/>
              <a:gd name="connsiteX73" fmla="*/ 808074 w 905617"/>
              <a:gd name="connsiteY73" fmla="*/ 489098 h 2286001"/>
              <a:gd name="connsiteX74" fmla="*/ 786809 w 905617"/>
              <a:gd name="connsiteY74" fmla="*/ 318977 h 2286001"/>
              <a:gd name="connsiteX75" fmla="*/ 776177 w 905617"/>
              <a:gd name="connsiteY75" fmla="*/ 244550 h 2286001"/>
              <a:gd name="connsiteX76" fmla="*/ 754912 w 905617"/>
              <a:gd name="connsiteY76" fmla="*/ 170122 h 2286001"/>
              <a:gd name="connsiteX77" fmla="*/ 765544 w 905617"/>
              <a:gd name="connsiteY77" fmla="*/ 85061 h 2286001"/>
              <a:gd name="connsiteX78" fmla="*/ 765544 w 905617"/>
              <a:gd name="connsiteY78" fmla="*/ 21266 h 2286001"/>
              <a:gd name="connsiteX79" fmla="*/ 733647 w 905617"/>
              <a:gd name="connsiteY79" fmla="*/ 10633 h 2286001"/>
              <a:gd name="connsiteX80" fmla="*/ 425302 w 905617"/>
              <a:gd name="connsiteY80" fmla="*/ 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05617" h="2286001">
                <a:moveTo>
                  <a:pt x="425302" y="1"/>
                </a:moveTo>
                <a:cubicBezTo>
                  <a:pt x="421758" y="21266"/>
                  <a:pt x="417868" y="42476"/>
                  <a:pt x="414670" y="63796"/>
                </a:cubicBezTo>
                <a:cubicBezTo>
                  <a:pt x="389743" y="229977"/>
                  <a:pt x="409720" y="163709"/>
                  <a:pt x="382772" y="244550"/>
                </a:cubicBezTo>
                <a:cubicBezTo>
                  <a:pt x="415030" y="341317"/>
                  <a:pt x="365553" y="188501"/>
                  <a:pt x="404037" y="329610"/>
                </a:cubicBezTo>
                <a:cubicBezTo>
                  <a:pt x="409935" y="351235"/>
                  <a:pt x="418214" y="372140"/>
                  <a:pt x="425302" y="393405"/>
                </a:cubicBezTo>
                <a:lnTo>
                  <a:pt x="457200" y="489098"/>
                </a:lnTo>
                <a:cubicBezTo>
                  <a:pt x="460744" y="499731"/>
                  <a:pt x="461616" y="511671"/>
                  <a:pt x="467833" y="520996"/>
                </a:cubicBezTo>
                <a:lnTo>
                  <a:pt x="510363" y="584791"/>
                </a:lnTo>
                <a:cubicBezTo>
                  <a:pt x="517451" y="606056"/>
                  <a:pt x="519194" y="629936"/>
                  <a:pt x="531628" y="648587"/>
                </a:cubicBezTo>
                <a:lnTo>
                  <a:pt x="595423" y="744280"/>
                </a:lnTo>
                <a:cubicBezTo>
                  <a:pt x="602511" y="754912"/>
                  <a:pt x="612647" y="764054"/>
                  <a:pt x="616688" y="776177"/>
                </a:cubicBezTo>
                <a:lnTo>
                  <a:pt x="648586" y="871870"/>
                </a:lnTo>
                <a:cubicBezTo>
                  <a:pt x="652130" y="882503"/>
                  <a:pt x="653002" y="894442"/>
                  <a:pt x="659219" y="903768"/>
                </a:cubicBezTo>
                <a:lnTo>
                  <a:pt x="680484" y="935666"/>
                </a:lnTo>
                <a:lnTo>
                  <a:pt x="712381" y="1031359"/>
                </a:lnTo>
                <a:cubicBezTo>
                  <a:pt x="715925" y="1041992"/>
                  <a:pt x="720816" y="1052267"/>
                  <a:pt x="723014" y="1063257"/>
                </a:cubicBezTo>
                <a:lnTo>
                  <a:pt x="733647" y="1116419"/>
                </a:lnTo>
                <a:cubicBezTo>
                  <a:pt x="726257" y="1190319"/>
                  <a:pt x="729726" y="1207458"/>
                  <a:pt x="712381" y="1265275"/>
                </a:cubicBezTo>
                <a:cubicBezTo>
                  <a:pt x="705940" y="1286745"/>
                  <a:pt x="706966" y="1313220"/>
                  <a:pt x="691116" y="1329070"/>
                </a:cubicBezTo>
                <a:cubicBezTo>
                  <a:pt x="673395" y="1346791"/>
                  <a:pt x="661728" y="1374307"/>
                  <a:pt x="637953" y="1382233"/>
                </a:cubicBezTo>
                <a:cubicBezTo>
                  <a:pt x="593933" y="1396907"/>
                  <a:pt x="615381" y="1386649"/>
                  <a:pt x="574158" y="1414131"/>
                </a:cubicBezTo>
                <a:cubicBezTo>
                  <a:pt x="542260" y="1410587"/>
                  <a:pt x="509936" y="1409792"/>
                  <a:pt x="478465" y="1403498"/>
                </a:cubicBezTo>
                <a:cubicBezTo>
                  <a:pt x="456485" y="1399102"/>
                  <a:pt x="414670" y="1382233"/>
                  <a:pt x="414670" y="1382233"/>
                </a:cubicBezTo>
                <a:cubicBezTo>
                  <a:pt x="404037" y="1385777"/>
                  <a:pt x="391524" y="1385864"/>
                  <a:pt x="382772" y="1392866"/>
                </a:cubicBezTo>
                <a:cubicBezTo>
                  <a:pt x="372793" y="1400849"/>
                  <a:pt x="363608" y="1412159"/>
                  <a:pt x="361507" y="1424764"/>
                </a:cubicBezTo>
                <a:cubicBezTo>
                  <a:pt x="354634" y="1466006"/>
                  <a:pt x="421167" y="1484423"/>
                  <a:pt x="435935" y="1499191"/>
                </a:cubicBezTo>
                <a:cubicBezTo>
                  <a:pt x="498134" y="1561390"/>
                  <a:pt x="468246" y="1538452"/>
                  <a:pt x="520995" y="1573619"/>
                </a:cubicBezTo>
                <a:cubicBezTo>
                  <a:pt x="528083" y="1584252"/>
                  <a:pt x="533845" y="1595900"/>
                  <a:pt x="542260" y="1605517"/>
                </a:cubicBezTo>
                <a:cubicBezTo>
                  <a:pt x="574281" y="1642113"/>
                  <a:pt x="621511" y="1673152"/>
                  <a:pt x="637953" y="1722475"/>
                </a:cubicBezTo>
                <a:lnTo>
                  <a:pt x="659219" y="1786270"/>
                </a:lnTo>
                <a:lnTo>
                  <a:pt x="669851" y="1818168"/>
                </a:lnTo>
                <a:cubicBezTo>
                  <a:pt x="662541" y="1854719"/>
                  <a:pt x="658599" y="1878818"/>
                  <a:pt x="648586" y="1913861"/>
                </a:cubicBezTo>
                <a:cubicBezTo>
                  <a:pt x="645507" y="1924638"/>
                  <a:pt x="644834" y="1936912"/>
                  <a:pt x="637953" y="1945759"/>
                </a:cubicBezTo>
                <a:cubicBezTo>
                  <a:pt x="619490" y="1969497"/>
                  <a:pt x="599180" y="1992872"/>
                  <a:pt x="574158" y="2009554"/>
                </a:cubicBezTo>
                <a:cubicBezTo>
                  <a:pt x="552893" y="2023731"/>
                  <a:pt x="528434" y="2034012"/>
                  <a:pt x="510363" y="2052084"/>
                </a:cubicBezTo>
                <a:cubicBezTo>
                  <a:pt x="503275" y="2059173"/>
                  <a:pt x="498064" y="2068867"/>
                  <a:pt x="489098" y="2073350"/>
                </a:cubicBezTo>
                <a:cubicBezTo>
                  <a:pt x="469049" y="2083375"/>
                  <a:pt x="425302" y="2094615"/>
                  <a:pt x="425302" y="2094615"/>
                </a:cubicBezTo>
                <a:cubicBezTo>
                  <a:pt x="400493" y="2091071"/>
                  <a:pt x="374265" y="2092979"/>
                  <a:pt x="350874" y="2083982"/>
                </a:cubicBezTo>
                <a:cubicBezTo>
                  <a:pt x="302765" y="2065478"/>
                  <a:pt x="257249" y="2011623"/>
                  <a:pt x="223284" y="1977657"/>
                </a:cubicBezTo>
                <a:cubicBezTo>
                  <a:pt x="216196" y="1970568"/>
                  <a:pt x="210360" y="1961952"/>
                  <a:pt x="202019" y="1956391"/>
                </a:cubicBezTo>
                <a:cubicBezTo>
                  <a:pt x="170656" y="1935483"/>
                  <a:pt x="163805" y="1933927"/>
                  <a:pt x="138223" y="1903229"/>
                </a:cubicBezTo>
                <a:cubicBezTo>
                  <a:pt x="130042" y="1893412"/>
                  <a:pt x="125139" y="1881148"/>
                  <a:pt x="116958" y="1871331"/>
                </a:cubicBezTo>
                <a:cubicBezTo>
                  <a:pt x="91375" y="1840631"/>
                  <a:pt x="84526" y="1839077"/>
                  <a:pt x="53163" y="1818168"/>
                </a:cubicBezTo>
                <a:cubicBezTo>
                  <a:pt x="38986" y="1821712"/>
                  <a:pt x="22044" y="1819672"/>
                  <a:pt x="10633" y="1828801"/>
                </a:cubicBezTo>
                <a:cubicBezTo>
                  <a:pt x="1881" y="1835802"/>
                  <a:pt x="0" y="1849490"/>
                  <a:pt x="0" y="1860698"/>
                </a:cubicBezTo>
                <a:cubicBezTo>
                  <a:pt x="0" y="1889272"/>
                  <a:pt x="5935" y="1917573"/>
                  <a:pt x="10633" y="1945759"/>
                </a:cubicBezTo>
                <a:cubicBezTo>
                  <a:pt x="12337" y="1955983"/>
                  <a:pt x="25576" y="2007544"/>
                  <a:pt x="31898" y="2020187"/>
                </a:cubicBezTo>
                <a:cubicBezTo>
                  <a:pt x="45310" y="2047011"/>
                  <a:pt x="54650" y="2053571"/>
                  <a:pt x="74428" y="2073350"/>
                </a:cubicBezTo>
                <a:cubicBezTo>
                  <a:pt x="86156" y="2108534"/>
                  <a:pt x="92406" y="2143137"/>
                  <a:pt x="138223" y="2158410"/>
                </a:cubicBezTo>
                <a:cubicBezTo>
                  <a:pt x="148856" y="2161954"/>
                  <a:pt x="160324" y="2163600"/>
                  <a:pt x="170121" y="2169043"/>
                </a:cubicBezTo>
                <a:cubicBezTo>
                  <a:pt x="192462" y="2181455"/>
                  <a:pt x="212651" y="2197396"/>
                  <a:pt x="233916" y="2211573"/>
                </a:cubicBezTo>
                <a:cubicBezTo>
                  <a:pt x="244549" y="2218661"/>
                  <a:pt x="253691" y="2228797"/>
                  <a:pt x="265814" y="2232838"/>
                </a:cubicBezTo>
                <a:cubicBezTo>
                  <a:pt x="287079" y="2239926"/>
                  <a:pt x="310958" y="2241669"/>
                  <a:pt x="329609" y="2254103"/>
                </a:cubicBezTo>
                <a:cubicBezTo>
                  <a:pt x="370833" y="2281585"/>
                  <a:pt x="349384" y="2271327"/>
                  <a:pt x="393405" y="2286001"/>
                </a:cubicBezTo>
                <a:cubicBezTo>
                  <a:pt x="422715" y="2282337"/>
                  <a:pt x="477586" y="2281125"/>
                  <a:pt x="510363" y="2264736"/>
                </a:cubicBezTo>
                <a:cubicBezTo>
                  <a:pt x="521793" y="2259021"/>
                  <a:pt x="530583" y="2248660"/>
                  <a:pt x="542260" y="2243470"/>
                </a:cubicBezTo>
                <a:cubicBezTo>
                  <a:pt x="562744" y="2234366"/>
                  <a:pt x="584791" y="2229293"/>
                  <a:pt x="606056" y="2222205"/>
                </a:cubicBezTo>
                <a:lnTo>
                  <a:pt x="637953" y="2211573"/>
                </a:lnTo>
                <a:cubicBezTo>
                  <a:pt x="689309" y="2160219"/>
                  <a:pt x="624040" y="2222706"/>
                  <a:pt x="691116" y="2169043"/>
                </a:cubicBezTo>
                <a:cubicBezTo>
                  <a:pt x="722044" y="2144299"/>
                  <a:pt x="706020" y="2149032"/>
                  <a:pt x="733647" y="2115880"/>
                </a:cubicBezTo>
                <a:cubicBezTo>
                  <a:pt x="743273" y="2104329"/>
                  <a:pt x="754912" y="2094615"/>
                  <a:pt x="765544" y="2083982"/>
                </a:cubicBezTo>
                <a:cubicBezTo>
                  <a:pt x="792273" y="2003798"/>
                  <a:pt x="756216" y="2102641"/>
                  <a:pt x="797442" y="2020187"/>
                </a:cubicBezTo>
                <a:cubicBezTo>
                  <a:pt x="841461" y="1932149"/>
                  <a:pt x="768397" y="2047802"/>
                  <a:pt x="829340" y="1956391"/>
                </a:cubicBezTo>
                <a:cubicBezTo>
                  <a:pt x="832884" y="1942214"/>
                  <a:pt x="835773" y="1927858"/>
                  <a:pt x="839972" y="1913861"/>
                </a:cubicBezTo>
                <a:cubicBezTo>
                  <a:pt x="846413" y="1892391"/>
                  <a:pt x="856841" y="1872046"/>
                  <a:pt x="861237" y="1850066"/>
                </a:cubicBezTo>
                <a:lnTo>
                  <a:pt x="882502" y="1743740"/>
                </a:lnTo>
                <a:cubicBezTo>
                  <a:pt x="886046" y="1701210"/>
                  <a:pt x="889271" y="1658652"/>
                  <a:pt x="893135" y="1616150"/>
                </a:cubicBezTo>
                <a:cubicBezTo>
                  <a:pt x="896360" y="1580678"/>
                  <a:pt x="903767" y="1545443"/>
                  <a:pt x="903767" y="1509824"/>
                </a:cubicBezTo>
                <a:cubicBezTo>
                  <a:pt x="903767" y="1280594"/>
                  <a:pt x="905617" y="1308265"/>
                  <a:pt x="882502" y="1169582"/>
                </a:cubicBezTo>
                <a:cubicBezTo>
                  <a:pt x="878958" y="1116419"/>
                  <a:pt x="876694" y="1063156"/>
                  <a:pt x="871870" y="1010094"/>
                </a:cubicBezTo>
                <a:cubicBezTo>
                  <a:pt x="869601" y="985136"/>
                  <a:pt x="865048" y="960436"/>
                  <a:pt x="861237" y="935666"/>
                </a:cubicBezTo>
                <a:cubicBezTo>
                  <a:pt x="854469" y="891675"/>
                  <a:pt x="844373" y="841454"/>
                  <a:pt x="839972" y="797443"/>
                </a:cubicBezTo>
                <a:cubicBezTo>
                  <a:pt x="835374" y="751462"/>
                  <a:pt x="833524" y="705240"/>
                  <a:pt x="829340" y="659219"/>
                </a:cubicBezTo>
                <a:cubicBezTo>
                  <a:pt x="820094" y="557515"/>
                  <a:pt x="820001" y="580541"/>
                  <a:pt x="808074" y="489098"/>
                </a:cubicBezTo>
                <a:cubicBezTo>
                  <a:pt x="800682" y="432430"/>
                  <a:pt x="794891" y="375551"/>
                  <a:pt x="786809" y="318977"/>
                </a:cubicBezTo>
                <a:cubicBezTo>
                  <a:pt x="783265" y="294168"/>
                  <a:pt x="780660" y="269207"/>
                  <a:pt x="776177" y="244550"/>
                </a:cubicBezTo>
                <a:cubicBezTo>
                  <a:pt x="770837" y="215182"/>
                  <a:pt x="764021" y="197449"/>
                  <a:pt x="754912" y="170122"/>
                </a:cubicBezTo>
                <a:cubicBezTo>
                  <a:pt x="758456" y="141768"/>
                  <a:pt x="765544" y="113635"/>
                  <a:pt x="765544" y="85061"/>
                </a:cubicBezTo>
                <a:cubicBezTo>
                  <a:pt x="765544" y="0"/>
                  <a:pt x="737192" y="106329"/>
                  <a:pt x="765544" y="21266"/>
                </a:cubicBezTo>
                <a:lnTo>
                  <a:pt x="733647" y="10633"/>
                </a:lnTo>
                <a:lnTo>
                  <a:pt x="425302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5060950" y="1576388"/>
            <a:ext cx="1084263" cy="1847850"/>
          </a:xfrm>
          <a:custGeom>
            <a:avLst/>
            <a:gdLst>
              <a:gd name="connsiteX0" fmla="*/ 754911 w 1084521"/>
              <a:gd name="connsiteY0" fmla="*/ 28353 h 1846521"/>
              <a:gd name="connsiteX1" fmla="*/ 733646 w 1084521"/>
              <a:gd name="connsiteY1" fmla="*/ 177209 h 1846521"/>
              <a:gd name="connsiteX2" fmla="*/ 712381 w 1084521"/>
              <a:gd name="connsiteY2" fmla="*/ 262270 h 1846521"/>
              <a:gd name="connsiteX3" fmla="*/ 701749 w 1084521"/>
              <a:gd name="connsiteY3" fmla="*/ 304800 h 1846521"/>
              <a:gd name="connsiteX4" fmla="*/ 637953 w 1084521"/>
              <a:gd name="connsiteY4" fmla="*/ 496186 h 1846521"/>
              <a:gd name="connsiteX5" fmla="*/ 616688 w 1084521"/>
              <a:gd name="connsiteY5" fmla="*/ 559981 h 1846521"/>
              <a:gd name="connsiteX6" fmla="*/ 595423 w 1084521"/>
              <a:gd name="connsiteY6" fmla="*/ 634409 h 1846521"/>
              <a:gd name="connsiteX7" fmla="*/ 584790 w 1084521"/>
              <a:gd name="connsiteY7" fmla="*/ 698204 h 1846521"/>
              <a:gd name="connsiteX8" fmla="*/ 595423 w 1084521"/>
              <a:gd name="connsiteY8" fmla="*/ 804530 h 1846521"/>
              <a:gd name="connsiteX9" fmla="*/ 606055 w 1084521"/>
              <a:gd name="connsiteY9" fmla="*/ 836428 h 1846521"/>
              <a:gd name="connsiteX10" fmla="*/ 616688 w 1084521"/>
              <a:gd name="connsiteY10" fmla="*/ 878958 h 1846521"/>
              <a:gd name="connsiteX11" fmla="*/ 627321 w 1084521"/>
              <a:gd name="connsiteY11" fmla="*/ 910856 h 1846521"/>
              <a:gd name="connsiteX12" fmla="*/ 691116 w 1084521"/>
              <a:gd name="connsiteY12" fmla="*/ 964018 h 1846521"/>
              <a:gd name="connsiteX13" fmla="*/ 744279 w 1084521"/>
              <a:gd name="connsiteY13" fmla="*/ 1017181 h 1846521"/>
              <a:gd name="connsiteX14" fmla="*/ 776176 w 1084521"/>
              <a:gd name="connsiteY14" fmla="*/ 1038446 h 1846521"/>
              <a:gd name="connsiteX15" fmla="*/ 797442 w 1084521"/>
              <a:gd name="connsiteY15" fmla="*/ 1059711 h 1846521"/>
              <a:gd name="connsiteX16" fmla="*/ 829339 w 1084521"/>
              <a:gd name="connsiteY16" fmla="*/ 1070344 h 1846521"/>
              <a:gd name="connsiteX17" fmla="*/ 893135 w 1084521"/>
              <a:gd name="connsiteY17" fmla="*/ 1112874 h 1846521"/>
              <a:gd name="connsiteX18" fmla="*/ 956930 w 1084521"/>
              <a:gd name="connsiteY18" fmla="*/ 1144772 h 1846521"/>
              <a:gd name="connsiteX19" fmla="*/ 988828 w 1084521"/>
              <a:gd name="connsiteY19" fmla="*/ 1155404 h 1846521"/>
              <a:gd name="connsiteX20" fmla="*/ 1010093 w 1084521"/>
              <a:gd name="connsiteY20" fmla="*/ 1176670 h 1846521"/>
              <a:gd name="connsiteX21" fmla="*/ 1041990 w 1084521"/>
              <a:gd name="connsiteY21" fmla="*/ 1197935 h 1846521"/>
              <a:gd name="connsiteX22" fmla="*/ 1084521 w 1084521"/>
              <a:gd name="connsiteY22" fmla="*/ 1261730 h 1846521"/>
              <a:gd name="connsiteX23" fmla="*/ 925032 w 1084521"/>
              <a:gd name="connsiteY23" fmla="*/ 1282995 h 1846521"/>
              <a:gd name="connsiteX24" fmla="*/ 861237 w 1084521"/>
              <a:gd name="connsiteY24" fmla="*/ 1261730 h 1846521"/>
              <a:gd name="connsiteX25" fmla="*/ 765544 w 1084521"/>
              <a:gd name="connsiteY25" fmla="*/ 1187302 h 1846521"/>
              <a:gd name="connsiteX26" fmla="*/ 669851 w 1084521"/>
              <a:gd name="connsiteY26" fmla="*/ 1155404 h 1846521"/>
              <a:gd name="connsiteX27" fmla="*/ 637953 w 1084521"/>
              <a:gd name="connsiteY27" fmla="*/ 1144772 h 1846521"/>
              <a:gd name="connsiteX28" fmla="*/ 606055 w 1084521"/>
              <a:gd name="connsiteY28" fmla="*/ 1134139 h 1846521"/>
              <a:gd name="connsiteX29" fmla="*/ 563525 w 1084521"/>
              <a:gd name="connsiteY29" fmla="*/ 1123507 h 1846521"/>
              <a:gd name="connsiteX30" fmla="*/ 467832 w 1084521"/>
              <a:gd name="connsiteY30" fmla="*/ 1134139 h 1846521"/>
              <a:gd name="connsiteX31" fmla="*/ 404037 w 1084521"/>
              <a:gd name="connsiteY31" fmla="*/ 1176670 h 1846521"/>
              <a:gd name="connsiteX32" fmla="*/ 318976 w 1084521"/>
              <a:gd name="connsiteY32" fmla="*/ 1251097 h 1846521"/>
              <a:gd name="connsiteX33" fmla="*/ 297711 w 1084521"/>
              <a:gd name="connsiteY33" fmla="*/ 1272363 h 1846521"/>
              <a:gd name="connsiteX34" fmla="*/ 255181 w 1084521"/>
              <a:gd name="connsiteY34" fmla="*/ 1336158 h 1846521"/>
              <a:gd name="connsiteX35" fmla="*/ 233916 w 1084521"/>
              <a:gd name="connsiteY35" fmla="*/ 1399953 h 1846521"/>
              <a:gd name="connsiteX36" fmla="*/ 223283 w 1084521"/>
              <a:gd name="connsiteY36" fmla="*/ 1431851 h 1846521"/>
              <a:gd name="connsiteX37" fmla="*/ 255181 w 1084521"/>
              <a:gd name="connsiteY37" fmla="*/ 1538177 h 1846521"/>
              <a:gd name="connsiteX38" fmla="*/ 350874 w 1084521"/>
              <a:gd name="connsiteY38" fmla="*/ 1591339 h 1846521"/>
              <a:gd name="connsiteX39" fmla="*/ 382772 w 1084521"/>
              <a:gd name="connsiteY39" fmla="*/ 1612604 h 1846521"/>
              <a:gd name="connsiteX40" fmla="*/ 404037 w 1084521"/>
              <a:gd name="connsiteY40" fmla="*/ 1633870 h 1846521"/>
              <a:gd name="connsiteX41" fmla="*/ 435935 w 1084521"/>
              <a:gd name="connsiteY41" fmla="*/ 1644502 h 1846521"/>
              <a:gd name="connsiteX42" fmla="*/ 531628 w 1084521"/>
              <a:gd name="connsiteY42" fmla="*/ 1687032 h 1846521"/>
              <a:gd name="connsiteX43" fmla="*/ 595423 w 1084521"/>
              <a:gd name="connsiteY43" fmla="*/ 1708297 h 1846521"/>
              <a:gd name="connsiteX44" fmla="*/ 627321 w 1084521"/>
              <a:gd name="connsiteY44" fmla="*/ 1718930 h 1846521"/>
              <a:gd name="connsiteX45" fmla="*/ 680483 w 1084521"/>
              <a:gd name="connsiteY45" fmla="*/ 1729563 h 1846521"/>
              <a:gd name="connsiteX46" fmla="*/ 712381 w 1084521"/>
              <a:gd name="connsiteY46" fmla="*/ 1750828 h 1846521"/>
              <a:gd name="connsiteX47" fmla="*/ 733646 w 1084521"/>
              <a:gd name="connsiteY47" fmla="*/ 1782725 h 1846521"/>
              <a:gd name="connsiteX48" fmla="*/ 701749 w 1084521"/>
              <a:gd name="connsiteY48" fmla="*/ 1846521 h 1846521"/>
              <a:gd name="connsiteX49" fmla="*/ 531628 w 1084521"/>
              <a:gd name="connsiteY49" fmla="*/ 1825256 h 1846521"/>
              <a:gd name="connsiteX50" fmla="*/ 499730 w 1084521"/>
              <a:gd name="connsiteY50" fmla="*/ 1814623 h 1846521"/>
              <a:gd name="connsiteX51" fmla="*/ 446567 w 1084521"/>
              <a:gd name="connsiteY51" fmla="*/ 1803990 h 1846521"/>
              <a:gd name="connsiteX52" fmla="*/ 414669 w 1084521"/>
              <a:gd name="connsiteY52" fmla="*/ 1793358 h 1846521"/>
              <a:gd name="connsiteX53" fmla="*/ 350874 w 1084521"/>
              <a:gd name="connsiteY53" fmla="*/ 1782725 h 1846521"/>
              <a:gd name="connsiteX54" fmla="*/ 287079 w 1084521"/>
              <a:gd name="connsiteY54" fmla="*/ 1761460 h 1846521"/>
              <a:gd name="connsiteX55" fmla="*/ 223283 w 1084521"/>
              <a:gd name="connsiteY55" fmla="*/ 1729563 h 1846521"/>
              <a:gd name="connsiteX56" fmla="*/ 138223 w 1084521"/>
              <a:gd name="connsiteY56" fmla="*/ 1665767 h 1846521"/>
              <a:gd name="connsiteX57" fmla="*/ 106325 w 1084521"/>
              <a:gd name="connsiteY57" fmla="*/ 1644502 h 1846521"/>
              <a:gd name="connsiteX58" fmla="*/ 53162 w 1084521"/>
              <a:gd name="connsiteY58" fmla="*/ 1580707 h 1846521"/>
              <a:gd name="connsiteX59" fmla="*/ 21265 w 1084521"/>
              <a:gd name="connsiteY59" fmla="*/ 1506279 h 1846521"/>
              <a:gd name="connsiteX60" fmla="*/ 0 w 1084521"/>
              <a:gd name="connsiteY60" fmla="*/ 1421218 h 1846521"/>
              <a:gd name="connsiteX61" fmla="*/ 21265 w 1084521"/>
              <a:gd name="connsiteY61" fmla="*/ 1282995 h 1846521"/>
              <a:gd name="connsiteX62" fmla="*/ 31897 w 1084521"/>
              <a:gd name="connsiteY62" fmla="*/ 1240465 h 1846521"/>
              <a:gd name="connsiteX63" fmla="*/ 42530 w 1084521"/>
              <a:gd name="connsiteY63" fmla="*/ 1187302 h 1846521"/>
              <a:gd name="connsiteX64" fmla="*/ 63795 w 1084521"/>
              <a:gd name="connsiteY64" fmla="*/ 1123507 h 1846521"/>
              <a:gd name="connsiteX65" fmla="*/ 85060 w 1084521"/>
              <a:gd name="connsiteY65" fmla="*/ 1059711 h 1846521"/>
              <a:gd name="connsiteX66" fmla="*/ 116958 w 1084521"/>
              <a:gd name="connsiteY66" fmla="*/ 964018 h 1846521"/>
              <a:gd name="connsiteX67" fmla="*/ 127590 w 1084521"/>
              <a:gd name="connsiteY67" fmla="*/ 932121 h 1846521"/>
              <a:gd name="connsiteX68" fmla="*/ 148855 w 1084521"/>
              <a:gd name="connsiteY68" fmla="*/ 900223 h 1846521"/>
              <a:gd name="connsiteX69" fmla="*/ 159488 w 1084521"/>
              <a:gd name="connsiteY69" fmla="*/ 868325 h 1846521"/>
              <a:gd name="connsiteX70" fmla="*/ 202018 w 1084521"/>
              <a:gd name="connsiteY70" fmla="*/ 804530 h 1846521"/>
              <a:gd name="connsiteX71" fmla="*/ 212651 w 1084521"/>
              <a:gd name="connsiteY71" fmla="*/ 772632 h 1846521"/>
              <a:gd name="connsiteX72" fmla="*/ 255181 w 1084521"/>
              <a:gd name="connsiteY72" fmla="*/ 708837 h 1846521"/>
              <a:gd name="connsiteX73" fmla="*/ 287079 w 1084521"/>
              <a:gd name="connsiteY73" fmla="*/ 645042 h 1846521"/>
              <a:gd name="connsiteX74" fmla="*/ 297711 w 1084521"/>
              <a:gd name="connsiteY74" fmla="*/ 613144 h 1846521"/>
              <a:gd name="connsiteX75" fmla="*/ 318976 w 1084521"/>
              <a:gd name="connsiteY75" fmla="*/ 517451 h 1846521"/>
              <a:gd name="connsiteX76" fmla="*/ 340242 w 1084521"/>
              <a:gd name="connsiteY76" fmla="*/ 368595 h 1846521"/>
              <a:gd name="connsiteX77" fmla="*/ 350874 w 1084521"/>
              <a:gd name="connsiteY77" fmla="*/ 166577 h 1846521"/>
              <a:gd name="connsiteX78" fmla="*/ 340242 w 1084521"/>
              <a:gd name="connsiteY78" fmla="*/ 134679 h 1846521"/>
              <a:gd name="connsiteX79" fmla="*/ 329609 w 1084521"/>
              <a:gd name="connsiteY79" fmla="*/ 7088 h 1846521"/>
              <a:gd name="connsiteX80" fmla="*/ 754911 w 1084521"/>
              <a:gd name="connsiteY80" fmla="*/ 28353 h 18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84521" h="1846521">
                <a:moveTo>
                  <a:pt x="754911" y="28353"/>
                </a:moveTo>
                <a:cubicBezTo>
                  <a:pt x="822250" y="56706"/>
                  <a:pt x="761600" y="167"/>
                  <a:pt x="733646" y="177209"/>
                </a:cubicBezTo>
                <a:cubicBezTo>
                  <a:pt x="729088" y="206078"/>
                  <a:pt x="719469" y="233916"/>
                  <a:pt x="712381" y="262270"/>
                </a:cubicBezTo>
                <a:cubicBezTo>
                  <a:pt x="708837" y="276447"/>
                  <a:pt x="706370" y="290937"/>
                  <a:pt x="701749" y="304800"/>
                </a:cubicBezTo>
                <a:lnTo>
                  <a:pt x="637953" y="496186"/>
                </a:lnTo>
                <a:lnTo>
                  <a:pt x="616688" y="559981"/>
                </a:lnTo>
                <a:cubicBezTo>
                  <a:pt x="606553" y="590386"/>
                  <a:pt x="602099" y="601027"/>
                  <a:pt x="595423" y="634409"/>
                </a:cubicBezTo>
                <a:cubicBezTo>
                  <a:pt x="591195" y="655549"/>
                  <a:pt x="588334" y="676939"/>
                  <a:pt x="584790" y="698204"/>
                </a:cubicBezTo>
                <a:cubicBezTo>
                  <a:pt x="588334" y="733646"/>
                  <a:pt x="590007" y="769325"/>
                  <a:pt x="595423" y="804530"/>
                </a:cubicBezTo>
                <a:cubicBezTo>
                  <a:pt x="597127" y="815607"/>
                  <a:pt x="602976" y="825651"/>
                  <a:pt x="606055" y="836428"/>
                </a:cubicBezTo>
                <a:cubicBezTo>
                  <a:pt x="610069" y="850479"/>
                  <a:pt x="612673" y="864907"/>
                  <a:pt x="616688" y="878958"/>
                </a:cubicBezTo>
                <a:cubicBezTo>
                  <a:pt x="619767" y="889735"/>
                  <a:pt x="621104" y="901531"/>
                  <a:pt x="627321" y="910856"/>
                </a:cubicBezTo>
                <a:cubicBezTo>
                  <a:pt x="652926" y="949264"/>
                  <a:pt x="659733" y="936558"/>
                  <a:pt x="691116" y="964018"/>
                </a:cubicBezTo>
                <a:cubicBezTo>
                  <a:pt x="709977" y="980521"/>
                  <a:pt x="723427" y="1003279"/>
                  <a:pt x="744279" y="1017181"/>
                </a:cubicBezTo>
                <a:cubicBezTo>
                  <a:pt x="754911" y="1024269"/>
                  <a:pt x="766198" y="1030463"/>
                  <a:pt x="776176" y="1038446"/>
                </a:cubicBezTo>
                <a:cubicBezTo>
                  <a:pt x="784004" y="1044708"/>
                  <a:pt x="788846" y="1054553"/>
                  <a:pt x="797442" y="1059711"/>
                </a:cubicBezTo>
                <a:cubicBezTo>
                  <a:pt x="807052" y="1065477"/>
                  <a:pt x="819542" y="1064901"/>
                  <a:pt x="829339" y="1070344"/>
                </a:cubicBezTo>
                <a:cubicBezTo>
                  <a:pt x="851680" y="1082756"/>
                  <a:pt x="868889" y="1104792"/>
                  <a:pt x="893135" y="1112874"/>
                </a:cubicBezTo>
                <a:cubicBezTo>
                  <a:pt x="973319" y="1139604"/>
                  <a:pt x="874473" y="1103545"/>
                  <a:pt x="956930" y="1144772"/>
                </a:cubicBezTo>
                <a:cubicBezTo>
                  <a:pt x="966955" y="1149784"/>
                  <a:pt x="978195" y="1151860"/>
                  <a:pt x="988828" y="1155404"/>
                </a:cubicBezTo>
                <a:cubicBezTo>
                  <a:pt x="995916" y="1162493"/>
                  <a:pt x="1002265" y="1170408"/>
                  <a:pt x="1010093" y="1176670"/>
                </a:cubicBezTo>
                <a:cubicBezTo>
                  <a:pt x="1020071" y="1184653"/>
                  <a:pt x="1033575" y="1188318"/>
                  <a:pt x="1041990" y="1197935"/>
                </a:cubicBezTo>
                <a:cubicBezTo>
                  <a:pt x="1058820" y="1217169"/>
                  <a:pt x="1084521" y="1261730"/>
                  <a:pt x="1084521" y="1261730"/>
                </a:cubicBezTo>
                <a:cubicBezTo>
                  <a:pt x="1059056" y="1338122"/>
                  <a:pt x="1081075" y="1306402"/>
                  <a:pt x="925032" y="1282995"/>
                </a:cubicBezTo>
                <a:cubicBezTo>
                  <a:pt x="902865" y="1279670"/>
                  <a:pt x="861237" y="1261730"/>
                  <a:pt x="861237" y="1261730"/>
                </a:cubicBezTo>
                <a:cubicBezTo>
                  <a:pt x="833715" y="1234208"/>
                  <a:pt x="803697" y="1200020"/>
                  <a:pt x="765544" y="1187302"/>
                </a:cubicBezTo>
                <a:lnTo>
                  <a:pt x="669851" y="1155404"/>
                </a:lnTo>
                <a:lnTo>
                  <a:pt x="637953" y="1144772"/>
                </a:lnTo>
                <a:cubicBezTo>
                  <a:pt x="627320" y="1141228"/>
                  <a:pt x="616928" y="1136857"/>
                  <a:pt x="606055" y="1134139"/>
                </a:cubicBezTo>
                <a:lnTo>
                  <a:pt x="563525" y="1123507"/>
                </a:lnTo>
                <a:cubicBezTo>
                  <a:pt x="531627" y="1127051"/>
                  <a:pt x="498279" y="1123990"/>
                  <a:pt x="467832" y="1134139"/>
                </a:cubicBezTo>
                <a:cubicBezTo>
                  <a:pt x="443586" y="1142221"/>
                  <a:pt x="425302" y="1162493"/>
                  <a:pt x="404037" y="1176670"/>
                </a:cubicBezTo>
                <a:cubicBezTo>
                  <a:pt x="351286" y="1211838"/>
                  <a:pt x="381177" y="1188896"/>
                  <a:pt x="318976" y="1251097"/>
                </a:cubicBezTo>
                <a:cubicBezTo>
                  <a:pt x="311887" y="1258186"/>
                  <a:pt x="303272" y="1264022"/>
                  <a:pt x="297711" y="1272363"/>
                </a:cubicBezTo>
                <a:lnTo>
                  <a:pt x="255181" y="1336158"/>
                </a:lnTo>
                <a:lnTo>
                  <a:pt x="233916" y="1399953"/>
                </a:lnTo>
                <a:lnTo>
                  <a:pt x="223283" y="1431851"/>
                </a:lnTo>
                <a:cubicBezTo>
                  <a:pt x="227539" y="1448875"/>
                  <a:pt x="247417" y="1533001"/>
                  <a:pt x="255181" y="1538177"/>
                </a:cubicBezTo>
                <a:cubicBezTo>
                  <a:pt x="328301" y="1586924"/>
                  <a:pt x="294730" y="1572626"/>
                  <a:pt x="350874" y="1591339"/>
                </a:cubicBezTo>
                <a:cubicBezTo>
                  <a:pt x="361507" y="1598427"/>
                  <a:pt x="372793" y="1604621"/>
                  <a:pt x="382772" y="1612604"/>
                </a:cubicBezTo>
                <a:cubicBezTo>
                  <a:pt x="390600" y="1618866"/>
                  <a:pt x="395441" y="1628712"/>
                  <a:pt x="404037" y="1633870"/>
                </a:cubicBezTo>
                <a:cubicBezTo>
                  <a:pt x="413648" y="1639636"/>
                  <a:pt x="425302" y="1640958"/>
                  <a:pt x="435935" y="1644502"/>
                </a:cubicBezTo>
                <a:cubicBezTo>
                  <a:pt x="486484" y="1678202"/>
                  <a:pt x="455707" y="1661725"/>
                  <a:pt x="531628" y="1687032"/>
                </a:cubicBezTo>
                <a:lnTo>
                  <a:pt x="595423" y="1708297"/>
                </a:lnTo>
                <a:cubicBezTo>
                  <a:pt x="606056" y="1711841"/>
                  <a:pt x="616331" y="1716732"/>
                  <a:pt x="627321" y="1718930"/>
                </a:cubicBezTo>
                <a:lnTo>
                  <a:pt x="680483" y="1729563"/>
                </a:lnTo>
                <a:cubicBezTo>
                  <a:pt x="691116" y="1736651"/>
                  <a:pt x="703345" y="1741792"/>
                  <a:pt x="712381" y="1750828"/>
                </a:cubicBezTo>
                <a:cubicBezTo>
                  <a:pt x="721417" y="1759864"/>
                  <a:pt x="731545" y="1770120"/>
                  <a:pt x="733646" y="1782725"/>
                </a:cubicBezTo>
                <a:cubicBezTo>
                  <a:pt x="736581" y="1800334"/>
                  <a:pt x="709155" y="1835412"/>
                  <a:pt x="701749" y="1846521"/>
                </a:cubicBezTo>
                <a:cubicBezTo>
                  <a:pt x="648280" y="1841174"/>
                  <a:pt x="585582" y="1837246"/>
                  <a:pt x="531628" y="1825256"/>
                </a:cubicBezTo>
                <a:cubicBezTo>
                  <a:pt x="520687" y="1822825"/>
                  <a:pt x="510603" y="1817341"/>
                  <a:pt x="499730" y="1814623"/>
                </a:cubicBezTo>
                <a:cubicBezTo>
                  <a:pt x="482198" y="1810240"/>
                  <a:pt x="464099" y="1808373"/>
                  <a:pt x="446567" y="1803990"/>
                </a:cubicBezTo>
                <a:cubicBezTo>
                  <a:pt x="435694" y="1801272"/>
                  <a:pt x="425610" y="1795789"/>
                  <a:pt x="414669" y="1793358"/>
                </a:cubicBezTo>
                <a:cubicBezTo>
                  <a:pt x="393624" y="1788681"/>
                  <a:pt x="371789" y="1787954"/>
                  <a:pt x="350874" y="1782725"/>
                </a:cubicBezTo>
                <a:cubicBezTo>
                  <a:pt x="329128" y="1777288"/>
                  <a:pt x="305730" y="1773894"/>
                  <a:pt x="287079" y="1761460"/>
                </a:cubicBezTo>
                <a:cubicBezTo>
                  <a:pt x="245856" y="1733978"/>
                  <a:pt x="267304" y="1744236"/>
                  <a:pt x="223283" y="1729563"/>
                </a:cubicBezTo>
                <a:cubicBezTo>
                  <a:pt x="183947" y="1690225"/>
                  <a:pt x="210358" y="1713857"/>
                  <a:pt x="138223" y="1665767"/>
                </a:cubicBezTo>
                <a:cubicBezTo>
                  <a:pt x="127590" y="1658679"/>
                  <a:pt x="115361" y="1653538"/>
                  <a:pt x="106325" y="1644502"/>
                </a:cubicBezTo>
                <a:cubicBezTo>
                  <a:pt x="65392" y="1603568"/>
                  <a:pt x="82769" y="1625115"/>
                  <a:pt x="53162" y="1580707"/>
                </a:cubicBezTo>
                <a:cubicBezTo>
                  <a:pt x="28231" y="1505910"/>
                  <a:pt x="60676" y="1598237"/>
                  <a:pt x="21265" y="1506279"/>
                </a:cubicBezTo>
                <a:cubicBezTo>
                  <a:pt x="9003" y="1477668"/>
                  <a:pt x="6241" y="1452427"/>
                  <a:pt x="0" y="1421218"/>
                </a:cubicBezTo>
                <a:cubicBezTo>
                  <a:pt x="5110" y="1385450"/>
                  <a:pt x="13885" y="1319895"/>
                  <a:pt x="21265" y="1282995"/>
                </a:cubicBezTo>
                <a:cubicBezTo>
                  <a:pt x="24131" y="1268666"/>
                  <a:pt x="28727" y="1254730"/>
                  <a:pt x="31897" y="1240465"/>
                </a:cubicBezTo>
                <a:cubicBezTo>
                  <a:pt x="35817" y="1222823"/>
                  <a:pt x="37775" y="1204737"/>
                  <a:pt x="42530" y="1187302"/>
                </a:cubicBezTo>
                <a:cubicBezTo>
                  <a:pt x="48428" y="1165677"/>
                  <a:pt x="56707" y="1144772"/>
                  <a:pt x="63795" y="1123507"/>
                </a:cubicBezTo>
                <a:lnTo>
                  <a:pt x="85060" y="1059711"/>
                </a:lnTo>
                <a:lnTo>
                  <a:pt x="116958" y="964018"/>
                </a:lnTo>
                <a:cubicBezTo>
                  <a:pt x="120502" y="953386"/>
                  <a:pt x="121373" y="941446"/>
                  <a:pt x="127590" y="932121"/>
                </a:cubicBezTo>
                <a:cubicBezTo>
                  <a:pt x="134678" y="921488"/>
                  <a:pt x="143140" y="911653"/>
                  <a:pt x="148855" y="900223"/>
                </a:cubicBezTo>
                <a:cubicBezTo>
                  <a:pt x="153867" y="890198"/>
                  <a:pt x="154045" y="878122"/>
                  <a:pt x="159488" y="868325"/>
                </a:cubicBezTo>
                <a:cubicBezTo>
                  <a:pt x="171900" y="845984"/>
                  <a:pt x="193936" y="828776"/>
                  <a:pt x="202018" y="804530"/>
                </a:cubicBezTo>
                <a:cubicBezTo>
                  <a:pt x="205562" y="793897"/>
                  <a:pt x="207208" y="782429"/>
                  <a:pt x="212651" y="772632"/>
                </a:cubicBezTo>
                <a:cubicBezTo>
                  <a:pt x="225063" y="750291"/>
                  <a:pt x="247099" y="733083"/>
                  <a:pt x="255181" y="708837"/>
                </a:cubicBezTo>
                <a:cubicBezTo>
                  <a:pt x="269855" y="664816"/>
                  <a:pt x="259597" y="686264"/>
                  <a:pt x="287079" y="645042"/>
                </a:cubicBezTo>
                <a:cubicBezTo>
                  <a:pt x="290623" y="634409"/>
                  <a:pt x="294632" y="623921"/>
                  <a:pt x="297711" y="613144"/>
                </a:cubicBezTo>
                <a:cubicBezTo>
                  <a:pt x="304943" y="587830"/>
                  <a:pt x="315105" y="541970"/>
                  <a:pt x="318976" y="517451"/>
                </a:cubicBezTo>
                <a:cubicBezTo>
                  <a:pt x="326793" y="467942"/>
                  <a:pt x="340242" y="368595"/>
                  <a:pt x="340242" y="368595"/>
                </a:cubicBezTo>
                <a:cubicBezTo>
                  <a:pt x="343786" y="301256"/>
                  <a:pt x="350874" y="234010"/>
                  <a:pt x="350874" y="166577"/>
                </a:cubicBezTo>
                <a:cubicBezTo>
                  <a:pt x="350874" y="155369"/>
                  <a:pt x="342440" y="145669"/>
                  <a:pt x="340242" y="134679"/>
                </a:cubicBezTo>
                <a:cubicBezTo>
                  <a:pt x="327103" y="68982"/>
                  <a:pt x="329609" y="66734"/>
                  <a:pt x="329609" y="7088"/>
                </a:cubicBezTo>
                <a:cubicBezTo>
                  <a:pt x="761990" y="28707"/>
                  <a:pt x="687572" y="0"/>
                  <a:pt x="754911" y="28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77" name="Straight Connector 76"/>
          <p:cNvCxnSpPr>
            <a:cxnSpLocks noChangeShapeType="1"/>
            <a:endCxn id="75" idx="44"/>
          </p:cNvCxnSpPr>
          <p:nvPr/>
        </p:nvCxnSpPr>
        <p:spPr bwMode="auto">
          <a:xfrm>
            <a:off x="5776913" y="3384550"/>
            <a:ext cx="166687" cy="7143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78" name="Straight Connector 77"/>
          <p:cNvCxnSpPr>
            <a:cxnSpLocks noChangeShapeType="1"/>
            <a:stCxn id="76" idx="22"/>
          </p:cNvCxnSpPr>
          <p:nvPr/>
        </p:nvCxnSpPr>
        <p:spPr bwMode="auto">
          <a:xfrm>
            <a:off x="6145213" y="2838450"/>
            <a:ext cx="174625" cy="1524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79" name="Freeform 78"/>
          <p:cNvSpPr/>
          <p:nvPr/>
        </p:nvSpPr>
        <p:spPr bwMode="auto">
          <a:xfrm>
            <a:off x="5380038" y="1600200"/>
            <a:ext cx="1328737" cy="2616200"/>
          </a:xfrm>
          <a:custGeom>
            <a:avLst/>
            <a:gdLst>
              <a:gd name="connsiteX0" fmla="*/ 978196 w 1329070"/>
              <a:gd name="connsiteY0" fmla="*/ 0 h 2615610"/>
              <a:gd name="connsiteX1" fmla="*/ 946298 w 1329070"/>
              <a:gd name="connsiteY1" fmla="*/ 21265 h 2615610"/>
              <a:gd name="connsiteX2" fmla="*/ 935666 w 1329070"/>
              <a:gd name="connsiteY2" fmla="*/ 63796 h 2615610"/>
              <a:gd name="connsiteX3" fmla="*/ 871870 w 1329070"/>
              <a:gd name="connsiteY3" fmla="*/ 223284 h 2615610"/>
              <a:gd name="connsiteX4" fmla="*/ 839973 w 1329070"/>
              <a:gd name="connsiteY4" fmla="*/ 287079 h 2615610"/>
              <a:gd name="connsiteX5" fmla="*/ 808075 w 1329070"/>
              <a:gd name="connsiteY5" fmla="*/ 350875 h 2615610"/>
              <a:gd name="connsiteX6" fmla="*/ 754912 w 1329070"/>
              <a:gd name="connsiteY6" fmla="*/ 414670 h 2615610"/>
              <a:gd name="connsiteX7" fmla="*/ 712382 w 1329070"/>
              <a:gd name="connsiteY7" fmla="*/ 499731 h 2615610"/>
              <a:gd name="connsiteX8" fmla="*/ 680484 w 1329070"/>
              <a:gd name="connsiteY8" fmla="*/ 563526 h 2615610"/>
              <a:gd name="connsiteX9" fmla="*/ 648586 w 1329070"/>
              <a:gd name="connsiteY9" fmla="*/ 627321 h 2615610"/>
              <a:gd name="connsiteX10" fmla="*/ 595424 w 1329070"/>
              <a:gd name="connsiteY10" fmla="*/ 723014 h 2615610"/>
              <a:gd name="connsiteX11" fmla="*/ 574159 w 1329070"/>
              <a:gd name="connsiteY11" fmla="*/ 754912 h 2615610"/>
              <a:gd name="connsiteX12" fmla="*/ 563526 w 1329070"/>
              <a:gd name="connsiteY12" fmla="*/ 786810 h 2615610"/>
              <a:gd name="connsiteX13" fmla="*/ 510363 w 1329070"/>
              <a:gd name="connsiteY13" fmla="*/ 850605 h 2615610"/>
              <a:gd name="connsiteX14" fmla="*/ 478466 w 1329070"/>
              <a:gd name="connsiteY14" fmla="*/ 871870 h 2615610"/>
              <a:gd name="connsiteX15" fmla="*/ 457200 w 1329070"/>
              <a:gd name="connsiteY15" fmla="*/ 893135 h 2615610"/>
              <a:gd name="connsiteX16" fmla="*/ 393405 w 1329070"/>
              <a:gd name="connsiteY16" fmla="*/ 914400 h 2615610"/>
              <a:gd name="connsiteX17" fmla="*/ 329610 w 1329070"/>
              <a:gd name="connsiteY17" fmla="*/ 935665 h 2615610"/>
              <a:gd name="connsiteX18" fmla="*/ 297712 w 1329070"/>
              <a:gd name="connsiteY18" fmla="*/ 946298 h 2615610"/>
              <a:gd name="connsiteX19" fmla="*/ 223284 w 1329070"/>
              <a:gd name="connsiteY19" fmla="*/ 967563 h 2615610"/>
              <a:gd name="connsiteX20" fmla="*/ 191386 w 1329070"/>
              <a:gd name="connsiteY20" fmla="*/ 988828 h 2615610"/>
              <a:gd name="connsiteX21" fmla="*/ 180754 w 1329070"/>
              <a:gd name="connsiteY21" fmla="*/ 1020726 h 2615610"/>
              <a:gd name="connsiteX22" fmla="*/ 202019 w 1329070"/>
              <a:gd name="connsiteY22" fmla="*/ 1084521 h 2615610"/>
              <a:gd name="connsiteX23" fmla="*/ 233917 w 1329070"/>
              <a:gd name="connsiteY23" fmla="*/ 1105786 h 2615610"/>
              <a:gd name="connsiteX24" fmla="*/ 297712 w 1329070"/>
              <a:gd name="connsiteY24" fmla="*/ 1137684 h 2615610"/>
              <a:gd name="connsiteX25" fmla="*/ 340242 w 1329070"/>
              <a:gd name="connsiteY25" fmla="*/ 1201479 h 2615610"/>
              <a:gd name="connsiteX26" fmla="*/ 372140 w 1329070"/>
              <a:gd name="connsiteY26" fmla="*/ 1329070 h 2615610"/>
              <a:gd name="connsiteX27" fmla="*/ 361507 w 1329070"/>
              <a:gd name="connsiteY27" fmla="*/ 1775637 h 2615610"/>
              <a:gd name="connsiteX28" fmla="*/ 350875 w 1329070"/>
              <a:gd name="connsiteY28" fmla="*/ 1807535 h 2615610"/>
              <a:gd name="connsiteX29" fmla="*/ 340242 w 1329070"/>
              <a:gd name="connsiteY29" fmla="*/ 1860698 h 2615610"/>
              <a:gd name="connsiteX30" fmla="*/ 318977 w 1329070"/>
              <a:gd name="connsiteY30" fmla="*/ 2041451 h 2615610"/>
              <a:gd name="connsiteX31" fmla="*/ 287079 w 1329070"/>
              <a:gd name="connsiteY31" fmla="*/ 2349796 h 2615610"/>
              <a:gd name="connsiteX32" fmla="*/ 276447 w 1329070"/>
              <a:gd name="connsiteY32" fmla="*/ 2381693 h 2615610"/>
              <a:gd name="connsiteX33" fmla="*/ 244549 w 1329070"/>
              <a:gd name="connsiteY33" fmla="*/ 2392326 h 2615610"/>
              <a:gd name="connsiteX34" fmla="*/ 85061 w 1329070"/>
              <a:gd name="connsiteY34" fmla="*/ 2413591 h 2615610"/>
              <a:gd name="connsiteX35" fmla="*/ 0 w 1329070"/>
              <a:gd name="connsiteY35" fmla="*/ 2456121 h 2615610"/>
              <a:gd name="connsiteX36" fmla="*/ 10633 w 1329070"/>
              <a:gd name="connsiteY36" fmla="*/ 2562447 h 2615610"/>
              <a:gd name="connsiteX37" fmla="*/ 42531 w 1329070"/>
              <a:gd name="connsiteY37" fmla="*/ 2594344 h 2615610"/>
              <a:gd name="connsiteX38" fmla="*/ 116959 w 1329070"/>
              <a:gd name="connsiteY38" fmla="*/ 2615610 h 2615610"/>
              <a:gd name="connsiteX39" fmla="*/ 202019 w 1329070"/>
              <a:gd name="connsiteY39" fmla="*/ 2604977 h 2615610"/>
              <a:gd name="connsiteX40" fmla="*/ 265814 w 1329070"/>
              <a:gd name="connsiteY40" fmla="*/ 2573079 h 2615610"/>
              <a:gd name="connsiteX41" fmla="*/ 297712 w 1329070"/>
              <a:gd name="connsiteY41" fmla="*/ 2562447 h 2615610"/>
              <a:gd name="connsiteX42" fmla="*/ 404038 w 1329070"/>
              <a:gd name="connsiteY42" fmla="*/ 2456121 h 2615610"/>
              <a:gd name="connsiteX43" fmla="*/ 425303 w 1329070"/>
              <a:gd name="connsiteY43" fmla="*/ 2424224 h 2615610"/>
              <a:gd name="connsiteX44" fmla="*/ 446568 w 1329070"/>
              <a:gd name="connsiteY44" fmla="*/ 2392326 h 2615610"/>
              <a:gd name="connsiteX45" fmla="*/ 467833 w 1329070"/>
              <a:gd name="connsiteY45" fmla="*/ 2328531 h 2615610"/>
              <a:gd name="connsiteX46" fmla="*/ 478466 w 1329070"/>
              <a:gd name="connsiteY46" fmla="*/ 2296633 h 2615610"/>
              <a:gd name="connsiteX47" fmla="*/ 489098 w 1329070"/>
              <a:gd name="connsiteY47" fmla="*/ 2147777 h 2615610"/>
              <a:gd name="connsiteX48" fmla="*/ 499731 w 1329070"/>
              <a:gd name="connsiteY48" fmla="*/ 2073349 h 2615610"/>
              <a:gd name="connsiteX49" fmla="*/ 520996 w 1329070"/>
              <a:gd name="connsiteY49" fmla="*/ 1818168 h 2615610"/>
              <a:gd name="connsiteX50" fmla="*/ 531628 w 1329070"/>
              <a:gd name="connsiteY50" fmla="*/ 1765005 h 2615610"/>
              <a:gd name="connsiteX51" fmla="*/ 542261 w 1329070"/>
              <a:gd name="connsiteY51" fmla="*/ 1690577 h 2615610"/>
              <a:gd name="connsiteX52" fmla="*/ 574159 w 1329070"/>
              <a:gd name="connsiteY52" fmla="*/ 1488558 h 2615610"/>
              <a:gd name="connsiteX53" fmla="*/ 595424 w 1329070"/>
              <a:gd name="connsiteY53" fmla="*/ 1233377 h 2615610"/>
              <a:gd name="connsiteX54" fmla="*/ 606056 w 1329070"/>
              <a:gd name="connsiteY54" fmla="*/ 1190847 h 2615610"/>
              <a:gd name="connsiteX55" fmla="*/ 637954 w 1329070"/>
              <a:gd name="connsiteY55" fmla="*/ 1095154 h 2615610"/>
              <a:gd name="connsiteX56" fmla="*/ 648586 w 1329070"/>
              <a:gd name="connsiteY56" fmla="*/ 1063256 h 2615610"/>
              <a:gd name="connsiteX57" fmla="*/ 680484 w 1329070"/>
              <a:gd name="connsiteY57" fmla="*/ 956931 h 2615610"/>
              <a:gd name="connsiteX58" fmla="*/ 691117 w 1329070"/>
              <a:gd name="connsiteY58" fmla="*/ 925033 h 2615610"/>
              <a:gd name="connsiteX59" fmla="*/ 712382 w 1329070"/>
              <a:gd name="connsiteY59" fmla="*/ 893135 h 2615610"/>
              <a:gd name="connsiteX60" fmla="*/ 744279 w 1329070"/>
              <a:gd name="connsiteY60" fmla="*/ 829340 h 2615610"/>
              <a:gd name="connsiteX61" fmla="*/ 754912 w 1329070"/>
              <a:gd name="connsiteY61" fmla="*/ 797442 h 2615610"/>
              <a:gd name="connsiteX62" fmla="*/ 786810 w 1329070"/>
              <a:gd name="connsiteY62" fmla="*/ 765544 h 2615610"/>
              <a:gd name="connsiteX63" fmla="*/ 829340 w 1329070"/>
              <a:gd name="connsiteY63" fmla="*/ 701749 h 2615610"/>
              <a:gd name="connsiteX64" fmla="*/ 850605 w 1329070"/>
              <a:gd name="connsiteY64" fmla="*/ 669851 h 2615610"/>
              <a:gd name="connsiteX65" fmla="*/ 871870 w 1329070"/>
              <a:gd name="connsiteY65" fmla="*/ 637954 h 2615610"/>
              <a:gd name="connsiteX66" fmla="*/ 882503 w 1329070"/>
              <a:gd name="connsiteY66" fmla="*/ 606056 h 2615610"/>
              <a:gd name="connsiteX67" fmla="*/ 925033 w 1329070"/>
              <a:gd name="connsiteY67" fmla="*/ 542261 h 2615610"/>
              <a:gd name="connsiteX68" fmla="*/ 967563 w 1329070"/>
              <a:gd name="connsiteY68" fmla="*/ 478465 h 2615610"/>
              <a:gd name="connsiteX69" fmla="*/ 988828 w 1329070"/>
              <a:gd name="connsiteY69" fmla="*/ 446568 h 2615610"/>
              <a:gd name="connsiteX70" fmla="*/ 1010093 w 1329070"/>
              <a:gd name="connsiteY70" fmla="*/ 414670 h 2615610"/>
              <a:gd name="connsiteX71" fmla="*/ 1052624 w 1329070"/>
              <a:gd name="connsiteY71" fmla="*/ 361507 h 2615610"/>
              <a:gd name="connsiteX72" fmla="*/ 1063256 w 1329070"/>
              <a:gd name="connsiteY72" fmla="*/ 329610 h 2615610"/>
              <a:gd name="connsiteX73" fmla="*/ 1084521 w 1329070"/>
              <a:gd name="connsiteY73" fmla="*/ 308344 h 2615610"/>
              <a:gd name="connsiteX74" fmla="*/ 1105786 w 1329070"/>
              <a:gd name="connsiteY74" fmla="*/ 276447 h 2615610"/>
              <a:gd name="connsiteX75" fmla="*/ 1116419 w 1329070"/>
              <a:gd name="connsiteY75" fmla="*/ 244549 h 2615610"/>
              <a:gd name="connsiteX76" fmla="*/ 1169582 w 1329070"/>
              <a:gd name="connsiteY76" fmla="*/ 180754 h 2615610"/>
              <a:gd name="connsiteX77" fmla="*/ 1222745 w 1329070"/>
              <a:gd name="connsiteY77" fmla="*/ 127591 h 2615610"/>
              <a:gd name="connsiteX78" fmla="*/ 1244010 w 1329070"/>
              <a:gd name="connsiteY78" fmla="*/ 95693 h 2615610"/>
              <a:gd name="connsiteX79" fmla="*/ 1275907 w 1329070"/>
              <a:gd name="connsiteY79" fmla="*/ 74428 h 2615610"/>
              <a:gd name="connsiteX80" fmla="*/ 1286540 w 1329070"/>
              <a:gd name="connsiteY80" fmla="*/ 42531 h 2615610"/>
              <a:gd name="connsiteX81" fmla="*/ 1329070 w 1329070"/>
              <a:gd name="connsiteY81" fmla="*/ 10633 h 2615610"/>
              <a:gd name="connsiteX82" fmla="*/ 978196 w 1329070"/>
              <a:gd name="connsiteY82" fmla="*/ 0 h 261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29070" h="2615610">
                <a:moveTo>
                  <a:pt x="978196" y="0"/>
                </a:moveTo>
                <a:cubicBezTo>
                  <a:pt x="967563" y="7088"/>
                  <a:pt x="953386" y="10632"/>
                  <a:pt x="946298" y="21265"/>
                </a:cubicBezTo>
                <a:cubicBezTo>
                  <a:pt x="938192" y="33424"/>
                  <a:pt x="940025" y="49848"/>
                  <a:pt x="935666" y="63796"/>
                </a:cubicBezTo>
                <a:cubicBezTo>
                  <a:pt x="894575" y="195288"/>
                  <a:pt x="916440" y="156428"/>
                  <a:pt x="871870" y="223284"/>
                </a:cubicBezTo>
                <a:cubicBezTo>
                  <a:pt x="845148" y="303454"/>
                  <a:pt x="881193" y="204641"/>
                  <a:pt x="839973" y="287079"/>
                </a:cubicBezTo>
                <a:cubicBezTo>
                  <a:pt x="815997" y="335030"/>
                  <a:pt x="846163" y="305170"/>
                  <a:pt x="808075" y="350875"/>
                </a:cubicBezTo>
                <a:cubicBezTo>
                  <a:pt x="784226" y="379494"/>
                  <a:pt x="769998" y="380726"/>
                  <a:pt x="754912" y="414670"/>
                </a:cubicBezTo>
                <a:cubicBezTo>
                  <a:pt x="715816" y="502637"/>
                  <a:pt x="756053" y="456057"/>
                  <a:pt x="712382" y="499731"/>
                </a:cubicBezTo>
                <a:cubicBezTo>
                  <a:pt x="685652" y="579915"/>
                  <a:pt x="721711" y="481069"/>
                  <a:pt x="680484" y="563526"/>
                </a:cubicBezTo>
                <a:cubicBezTo>
                  <a:pt x="636471" y="651554"/>
                  <a:pt x="709522" y="535923"/>
                  <a:pt x="648586" y="627321"/>
                </a:cubicBezTo>
                <a:cubicBezTo>
                  <a:pt x="629872" y="683465"/>
                  <a:pt x="644171" y="649893"/>
                  <a:pt x="595424" y="723014"/>
                </a:cubicBezTo>
                <a:cubicBezTo>
                  <a:pt x="588336" y="733647"/>
                  <a:pt x="578200" y="742789"/>
                  <a:pt x="574159" y="754912"/>
                </a:cubicBezTo>
                <a:cubicBezTo>
                  <a:pt x="570615" y="765545"/>
                  <a:pt x="568538" y="776785"/>
                  <a:pt x="563526" y="786810"/>
                </a:cubicBezTo>
                <a:cubicBezTo>
                  <a:pt x="551578" y="810706"/>
                  <a:pt x="530518" y="833809"/>
                  <a:pt x="510363" y="850605"/>
                </a:cubicBezTo>
                <a:cubicBezTo>
                  <a:pt x="500546" y="858786"/>
                  <a:pt x="488444" y="863887"/>
                  <a:pt x="478466" y="871870"/>
                </a:cubicBezTo>
                <a:cubicBezTo>
                  <a:pt x="470638" y="878132"/>
                  <a:pt x="466166" y="888652"/>
                  <a:pt x="457200" y="893135"/>
                </a:cubicBezTo>
                <a:cubicBezTo>
                  <a:pt x="437151" y="903159"/>
                  <a:pt x="414670" y="907312"/>
                  <a:pt x="393405" y="914400"/>
                </a:cubicBezTo>
                <a:lnTo>
                  <a:pt x="329610" y="935665"/>
                </a:lnTo>
                <a:cubicBezTo>
                  <a:pt x="318977" y="939209"/>
                  <a:pt x="308585" y="943580"/>
                  <a:pt x="297712" y="946298"/>
                </a:cubicBezTo>
                <a:cubicBezTo>
                  <a:pt x="244309" y="959649"/>
                  <a:pt x="269045" y="952310"/>
                  <a:pt x="223284" y="967563"/>
                </a:cubicBezTo>
                <a:cubicBezTo>
                  <a:pt x="212651" y="974651"/>
                  <a:pt x="199369" y="978849"/>
                  <a:pt x="191386" y="988828"/>
                </a:cubicBezTo>
                <a:cubicBezTo>
                  <a:pt x="184385" y="997580"/>
                  <a:pt x="179516" y="1009587"/>
                  <a:pt x="180754" y="1020726"/>
                </a:cubicBezTo>
                <a:cubicBezTo>
                  <a:pt x="183229" y="1043004"/>
                  <a:pt x="183368" y="1072087"/>
                  <a:pt x="202019" y="1084521"/>
                </a:cubicBezTo>
                <a:cubicBezTo>
                  <a:pt x="212652" y="1091609"/>
                  <a:pt x="222487" y="1100071"/>
                  <a:pt x="233917" y="1105786"/>
                </a:cubicBezTo>
                <a:cubicBezTo>
                  <a:pt x="321958" y="1149807"/>
                  <a:pt x="206296" y="1076741"/>
                  <a:pt x="297712" y="1137684"/>
                </a:cubicBezTo>
                <a:cubicBezTo>
                  <a:pt x="311889" y="1158949"/>
                  <a:pt x="332160" y="1177233"/>
                  <a:pt x="340242" y="1201479"/>
                </a:cubicBezTo>
                <a:cubicBezTo>
                  <a:pt x="368324" y="1285727"/>
                  <a:pt x="357822" y="1243164"/>
                  <a:pt x="372140" y="1329070"/>
                </a:cubicBezTo>
                <a:cubicBezTo>
                  <a:pt x="368596" y="1477926"/>
                  <a:pt x="368118" y="1626886"/>
                  <a:pt x="361507" y="1775637"/>
                </a:cubicBezTo>
                <a:cubicBezTo>
                  <a:pt x="361009" y="1786834"/>
                  <a:pt x="353593" y="1796662"/>
                  <a:pt x="350875" y="1807535"/>
                </a:cubicBezTo>
                <a:cubicBezTo>
                  <a:pt x="346492" y="1825067"/>
                  <a:pt x="343475" y="1842918"/>
                  <a:pt x="340242" y="1860698"/>
                </a:cubicBezTo>
                <a:cubicBezTo>
                  <a:pt x="326992" y="1933574"/>
                  <a:pt x="324630" y="1956651"/>
                  <a:pt x="318977" y="2041451"/>
                </a:cubicBezTo>
                <a:cubicBezTo>
                  <a:pt x="312991" y="2131247"/>
                  <a:pt x="318062" y="2256844"/>
                  <a:pt x="287079" y="2349796"/>
                </a:cubicBezTo>
                <a:cubicBezTo>
                  <a:pt x="283535" y="2360428"/>
                  <a:pt x="284372" y="2373768"/>
                  <a:pt x="276447" y="2381693"/>
                </a:cubicBezTo>
                <a:cubicBezTo>
                  <a:pt x="268522" y="2389618"/>
                  <a:pt x="255539" y="2390128"/>
                  <a:pt x="244549" y="2392326"/>
                </a:cubicBezTo>
                <a:cubicBezTo>
                  <a:pt x="220109" y="2397214"/>
                  <a:pt x="105742" y="2411006"/>
                  <a:pt x="85061" y="2413591"/>
                </a:cubicBezTo>
                <a:cubicBezTo>
                  <a:pt x="11756" y="2438026"/>
                  <a:pt x="37116" y="2419006"/>
                  <a:pt x="0" y="2456121"/>
                </a:cubicBezTo>
                <a:cubicBezTo>
                  <a:pt x="3544" y="2491563"/>
                  <a:pt x="158" y="2528403"/>
                  <a:pt x="10633" y="2562447"/>
                </a:cubicBezTo>
                <a:cubicBezTo>
                  <a:pt x="15055" y="2576819"/>
                  <a:pt x="30020" y="2586003"/>
                  <a:pt x="42531" y="2594344"/>
                </a:cubicBezTo>
                <a:cubicBezTo>
                  <a:pt x="51685" y="2600447"/>
                  <a:pt x="111286" y="2614192"/>
                  <a:pt x="116959" y="2615610"/>
                </a:cubicBezTo>
                <a:cubicBezTo>
                  <a:pt x="145312" y="2612066"/>
                  <a:pt x="173906" y="2610089"/>
                  <a:pt x="202019" y="2604977"/>
                </a:cubicBezTo>
                <a:cubicBezTo>
                  <a:pt x="244018" y="2597341"/>
                  <a:pt x="226897" y="2592537"/>
                  <a:pt x="265814" y="2573079"/>
                </a:cubicBezTo>
                <a:cubicBezTo>
                  <a:pt x="275839" y="2568067"/>
                  <a:pt x="287079" y="2565991"/>
                  <a:pt x="297712" y="2562447"/>
                </a:cubicBezTo>
                <a:cubicBezTo>
                  <a:pt x="382773" y="2505740"/>
                  <a:pt x="347330" y="2541182"/>
                  <a:pt x="404038" y="2456121"/>
                </a:cubicBezTo>
                <a:lnTo>
                  <a:pt x="425303" y="2424224"/>
                </a:lnTo>
                <a:lnTo>
                  <a:pt x="446568" y="2392326"/>
                </a:lnTo>
                <a:lnTo>
                  <a:pt x="467833" y="2328531"/>
                </a:lnTo>
                <a:lnTo>
                  <a:pt x="478466" y="2296633"/>
                </a:lnTo>
                <a:cubicBezTo>
                  <a:pt x="482010" y="2247014"/>
                  <a:pt x="484382" y="2197298"/>
                  <a:pt x="489098" y="2147777"/>
                </a:cubicBezTo>
                <a:cubicBezTo>
                  <a:pt x="491474" y="2122829"/>
                  <a:pt x="497355" y="2098297"/>
                  <a:pt x="499731" y="2073349"/>
                </a:cubicBezTo>
                <a:cubicBezTo>
                  <a:pt x="510135" y="1964101"/>
                  <a:pt x="507393" y="1920192"/>
                  <a:pt x="520996" y="1818168"/>
                </a:cubicBezTo>
                <a:cubicBezTo>
                  <a:pt x="523384" y="1800255"/>
                  <a:pt x="528657" y="1782831"/>
                  <a:pt x="531628" y="1765005"/>
                </a:cubicBezTo>
                <a:cubicBezTo>
                  <a:pt x="535748" y="1740285"/>
                  <a:pt x="538352" y="1715332"/>
                  <a:pt x="542261" y="1690577"/>
                </a:cubicBezTo>
                <a:cubicBezTo>
                  <a:pt x="580339" y="1449418"/>
                  <a:pt x="550050" y="1657312"/>
                  <a:pt x="574159" y="1488558"/>
                </a:cubicBezTo>
                <a:cubicBezTo>
                  <a:pt x="578004" y="1434729"/>
                  <a:pt x="586518" y="1295720"/>
                  <a:pt x="595424" y="1233377"/>
                </a:cubicBezTo>
                <a:cubicBezTo>
                  <a:pt x="597491" y="1218911"/>
                  <a:pt x="601857" y="1204844"/>
                  <a:pt x="606056" y="1190847"/>
                </a:cubicBezTo>
                <a:cubicBezTo>
                  <a:pt x="606079" y="1190769"/>
                  <a:pt x="632625" y="1111142"/>
                  <a:pt x="637954" y="1095154"/>
                </a:cubicBezTo>
                <a:cubicBezTo>
                  <a:pt x="641498" y="1084521"/>
                  <a:pt x="645868" y="1074129"/>
                  <a:pt x="648586" y="1063256"/>
                </a:cubicBezTo>
                <a:cubicBezTo>
                  <a:pt x="664655" y="998982"/>
                  <a:pt x="654599" y="1034586"/>
                  <a:pt x="680484" y="956931"/>
                </a:cubicBezTo>
                <a:cubicBezTo>
                  <a:pt x="684028" y="946298"/>
                  <a:pt x="684900" y="934359"/>
                  <a:pt x="691117" y="925033"/>
                </a:cubicBezTo>
                <a:lnTo>
                  <a:pt x="712382" y="893135"/>
                </a:lnTo>
                <a:cubicBezTo>
                  <a:pt x="739104" y="812965"/>
                  <a:pt x="703059" y="911778"/>
                  <a:pt x="744279" y="829340"/>
                </a:cubicBezTo>
                <a:cubicBezTo>
                  <a:pt x="749291" y="819315"/>
                  <a:pt x="748695" y="806767"/>
                  <a:pt x="754912" y="797442"/>
                </a:cubicBezTo>
                <a:cubicBezTo>
                  <a:pt x="763253" y="784931"/>
                  <a:pt x="777578" y="777413"/>
                  <a:pt x="786810" y="765544"/>
                </a:cubicBezTo>
                <a:cubicBezTo>
                  <a:pt x="802501" y="745370"/>
                  <a:pt x="815163" y="723014"/>
                  <a:pt x="829340" y="701749"/>
                </a:cubicBezTo>
                <a:lnTo>
                  <a:pt x="850605" y="669851"/>
                </a:lnTo>
                <a:cubicBezTo>
                  <a:pt x="857693" y="659219"/>
                  <a:pt x="867829" y="650077"/>
                  <a:pt x="871870" y="637954"/>
                </a:cubicBezTo>
                <a:cubicBezTo>
                  <a:pt x="875414" y="627321"/>
                  <a:pt x="877060" y="615853"/>
                  <a:pt x="882503" y="606056"/>
                </a:cubicBezTo>
                <a:cubicBezTo>
                  <a:pt x="894915" y="583715"/>
                  <a:pt x="910856" y="563526"/>
                  <a:pt x="925033" y="542261"/>
                </a:cubicBezTo>
                <a:lnTo>
                  <a:pt x="967563" y="478465"/>
                </a:lnTo>
                <a:lnTo>
                  <a:pt x="988828" y="446568"/>
                </a:lnTo>
                <a:cubicBezTo>
                  <a:pt x="995916" y="435935"/>
                  <a:pt x="1001057" y="423706"/>
                  <a:pt x="1010093" y="414670"/>
                </a:cubicBezTo>
                <a:cubicBezTo>
                  <a:pt x="1040395" y="384369"/>
                  <a:pt x="1025798" y="401746"/>
                  <a:pt x="1052624" y="361507"/>
                </a:cubicBezTo>
                <a:cubicBezTo>
                  <a:pt x="1056168" y="350875"/>
                  <a:pt x="1057490" y="339220"/>
                  <a:pt x="1063256" y="329610"/>
                </a:cubicBezTo>
                <a:cubicBezTo>
                  <a:pt x="1068414" y="321014"/>
                  <a:pt x="1078259" y="316172"/>
                  <a:pt x="1084521" y="308344"/>
                </a:cubicBezTo>
                <a:cubicBezTo>
                  <a:pt x="1092504" y="298366"/>
                  <a:pt x="1100071" y="287876"/>
                  <a:pt x="1105786" y="276447"/>
                </a:cubicBezTo>
                <a:cubicBezTo>
                  <a:pt x="1110798" y="266422"/>
                  <a:pt x="1111407" y="254574"/>
                  <a:pt x="1116419" y="244549"/>
                </a:cubicBezTo>
                <a:cubicBezTo>
                  <a:pt x="1136220" y="204947"/>
                  <a:pt x="1140185" y="216030"/>
                  <a:pt x="1169582" y="180754"/>
                </a:cubicBezTo>
                <a:cubicBezTo>
                  <a:pt x="1213886" y="127590"/>
                  <a:pt x="1164264" y="166578"/>
                  <a:pt x="1222745" y="127591"/>
                </a:cubicBezTo>
                <a:cubicBezTo>
                  <a:pt x="1229833" y="116958"/>
                  <a:pt x="1234974" y="104729"/>
                  <a:pt x="1244010" y="95693"/>
                </a:cubicBezTo>
                <a:cubicBezTo>
                  <a:pt x="1253046" y="86657"/>
                  <a:pt x="1267924" y="84406"/>
                  <a:pt x="1275907" y="74428"/>
                </a:cubicBezTo>
                <a:cubicBezTo>
                  <a:pt x="1282908" y="65676"/>
                  <a:pt x="1280774" y="52141"/>
                  <a:pt x="1286540" y="42531"/>
                </a:cubicBezTo>
                <a:cubicBezTo>
                  <a:pt x="1298057" y="23337"/>
                  <a:pt x="1310975" y="19680"/>
                  <a:pt x="1329070" y="10633"/>
                </a:cubicBezTo>
                <a:lnTo>
                  <a:pt x="97819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4922838" y="1589088"/>
            <a:ext cx="927100" cy="2592387"/>
          </a:xfrm>
          <a:custGeom>
            <a:avLst/>
            <a:gdLst>
              <a:gd name="connsiteX0" fmla="*/ 882503 w 926805"/>
              <a:gd name="connsiteY0" fmla="*/ 30126 h 2592572"/>
              <a:gd name="connsiteX1" fmla="*/ 776177 w 926805"/>
              <a:gd name="connsiteY1" fmla="*/ 200247 h 2592572"/>
              <a:gd name="connsiteX2" fmla="*/ 733647 w 926805"/>
              <a:gd name="connsiteY2" fmla="*/ 264042 h 2592572"/>
              <a:gd name="connsiteX3" fmla="*/ 712382 w 926805"/>
              <a:gd name="connsiteY3" fmla="*/ 295940 h 2592572"/>
              <a:gd name="connsiteX4" fmla="*/ 701749 w 926805"/>
              <a:gd name="connsiteY4" fmla="*/ 327837 h 2592572"/>
              <a:gd name="connsiteX5" fmla="*/ 648586 w 926805"/>
              <a:gd name="connsiteY5" fmla="*/ 391633 h 2592572"/>
              <a:gd name="connsiteX6" fmla="*/ 627321 w 926805"/>
              <a:gd name="connsiteY6" fmla="*/ 423530 h 2592572"/>
              <a:gd name="connsiteX7" fmla="*/ 574159 w 926805"/>
              <a:gd name="connsiteY7" fmla="*/ 519223 h 2592572"/>
              <a:gd name="connsiteX8" fmla="*/ 542261 w 926805"/>
              <a:gd name="connsiteY8" fmla="*/ 540488 h 2592572"/>
              <a:gd name="connsiteX9" fmla="*/ 489098 w 926805"/>
              <a:gd name="connsiteY9" fmla="*/ 593651 h 2592572"/>
              <a:gd name="connsiteX10" fmla="*/ 457200 w 926805"/>
              <a:gd name="connsiteY10" fmla="*/ 625549 h 2592572"/>
              <a:gd name="connsiteX11" fmla="*/ 414670 w 926805"/>
              <a:gd name="connsiteY11" fmla="*/ 689344 h 2592572"/>
              <a:gd name="connsiteX12" fmla="*/ 393405 w 926805"/>
              <a:gd name="connsiteY12" fmla="*/ 753140 h 2592572"/>
              <a:gd name="connsiteX13" fmla="*/ 372140 w 926805"/>
              <a:gd name="connsiteY13" fmla="*/ 838200 h 2592572"/>
              <a:gd name="connsiteX14" fmla="*/ 404038 w 926805"/>
              <a:gd name="connsiteY14" fmla="*/ 923260 h 2592572"/>
              <a:gd name="connsiteX15" fmla="*/ 457200 w 926805"/>
              <a:gd name="connsiteY15" fmla="*/ 933893 h 2592572"/>
              <a:gd name="connsiteX16" fmla="*/ 520996 w 926805"/>
              <a:gd name="connsiteY16" fmla="*/ 965791 h 2592572"/>
              <a:gd name="connsiteX17" fmla="*/ 542261 w 926805"/>
              <a:gd name="connsiteY17" fmla="*/ 997688 h 2592572"/>
              <a:gd name="connsiteX18" fmla="*/ 563526 w 926805"/>
              <a:gd name="connsiteY18" fmla="*/ 1061484 h 2592572"/>
              <a:gd name="connsiteX19" fmla="*/ 542261 w 926805"/>
              <a:gd name="connsiteY19" fmla="*/ 1093381 h 2592572"/>
              <a:gd name="connsiteX20" fmla="*/ 446568 w 926805"/>
              <a:gd name="connsiteY20" fmla="*/ 1125279 h 2592572"/>
              <a:gd name="connsiteX21" fmla="*/ 414670 w 926805"/>
              <a:gd name="connsiteY21" fmla="*/ 1135912 h 2592572"/>
              <a:gd name="connsiteX22" fmla="*/ 382773 w 926805"/>
              <a:gd name="connsiteY22" fmla="*/ 1146544 h 2592572"/>
              <a:gd name="connsiteX23" fmla="*/ 350875 w 926805"/>
              <a:gd name="connsiteY23" fmla="*/ 1199707 h 2592572"/>
              <a:gd name="connsiteX24" fmla="*/ 329610 w 926805"/>
              <a:gd name="connsiteY24" fmla="*/ 1231605 h 2592572"/>
              <a:gd name="connsiteX25" fmla="*/ 308345 w 926805"/>
              <a:gd name="connsiteY25" fmla="*/ 1316665 h 2592572"/>
              <a:gd name="connsiteX26" fmla="*/ 287079 w 926805"/>
              <a:gd name="connsiteY26" fmla="*/ 1486786 h 2592572"/>
              <a:gd name="connsiteX27" fmla="*/ 255182 w 926805"/>
              <a:gd name="connsiteY27" fmla="*/ 1593112 h 2592572"/>
              <a:gd name="connsiteX28" fmla="*/ 244549 w 926805"/>
              <a:gd name="connsiteY28" fmla="*/ 1667540 h 2592572"/>
              <a:gd name="connsiteX29" fmla="*/ 223284 w 926805"/>
              <a:gd name="connsiteY29" fmla="*/ 1795130 h 2592572"/>
              <a:gd name="connsiteX30" fmla="*/ 212652 w 926805"/>
              <a:gd name="connsiteY30" fmla="*/ 1912088 h 2592572"/>
              <a:gd name="connsiteX31" fmla="*/ 191386 w 926805"/>
              <a:gd name="connsiteY31" fmla="*/ 2029047 h 2592572"/>
              <a:gd name="connsiteX32" fmla="*/ 170121 w 926805"/>
              <a:gd name="connsiteY32" fmla="*/ 2114107 h 2592572"/>
              <a:gd name="connsiteX33" fmla="*/ 202019 w 926805"/>
              <a:gd name="connsiteY33" fmla="*/ 2273595 h 2592572"/>
              <a:gd name="connsiteX34" fmla="*/ 212652 w 926805"/>
              <a:gd name="connsiteY34" fmla="*/ 2305493 h 2592572"/>
              <a:gd name="connsiteX35" fmla="*/ 223284 w 926805"/>
              <a:gd name="connsiteY35" fmla="*/ 2337391 h 2592572"/>
              <a:gd name="connsiteX36" fmla="*/ 255182 w 926805"/>
              <a:gd name="connsiteY36" fmla="*/ 2358656 h 2592572"/>
              <a:gd name="connsiteX37" fmla="*/ 318977 w 926805"/>
              <a:gd name="connsiteY37" fmla="*/ 2379921 h 2592572"/>
              <a:gd name="connsiteX38" fmla="*/ 350875 w 926805"/>
              <a:gd name="connsiteY38" fmla="*/ 2411819 h 2592572"/>
              <a:gd name="connsiteX39" fmla="*/ 350875 w 926805"/>
              <a:gd name="connsiteY39" fmla="*/ 2518144 h 2592572"/>
              <a:gd name="connsiteX40" fmla="*/ 308345 w 926805"/>
              <a:gd name="connsiteY40" fmla="*/ 2581940 h 2592572"/>
              <a:gd name="connsiteX41" fmla="*/ 265814 w 926805"/>
              <a:gd name="connsiteY41" fmla="*/ 2592572 h 2592572"/>
              <a:gd name="connsiteX42" fmla="*/ 159489 w 926805"/>
              <a:gd name="connsiteY42" fmla="*/ 2560674 h 2592572"/>
              <a:gd name="connsiteX43" fmla="*/ 95693 w 926805"/>
              <a:gd name="connsiteY43" fmla="*/ 2518144 h 2592572"/>
              <a:gd name="connsiteX44" fmla="*/ 63796 w 926805"/>
              <a:gd name="connsiteY44" fmla="*/ 2454349 h 2592572"/>
              <a:gd name="connsiteX45" fmla="*/ 42531 w 926805"/>
              <a:gd name="connsiteY45" fmla="*/ 2422451 h 2592572"/>
              <a:gd name="connsiteX46" fmla="*/ 10633 w 926805"/>
              <a:gd name="connsiteY46" fmla="*/ 2316126 h 2592572"/>
              <a:gd name="connsiteX47" fmla="*/ 0 w 926805"/>
              <a:gd name="connsiteY47" fmla="*/ 2252330 h 2592572"/>
              <a:gd name="connsiteX48" fmla="*/ 21266 w 926805"/>
              <a:gd name="connsiteY48" fmla="*/ 1997149 h 2592572"/>
              <a:gd name="connsiteX49" fmla="*/ 42531 w 926805"/>
              <a:gd name="connsiteY49" fmla="*/ 1837660 h 2592572"/>
              <a:gd name="connsiteX50" fmla="*/ 74428 w 926805"/>
              <a:gd name="connsiteY50" fmla="*/ 1614377 h 2592572"/>
              <a:gd name="connsiteX51" fmla="*/ 95693 w 926805"/>
              <a:gd name="connsiteY51" fmla="*/ 1539949 h 2592572"/>
              <a:gd name="connsiteX52" fmla="*/ 106326 w 926805"/>
              <a:gd name="connsiteY52" fmla="*/ 1486786 h 2592572"/>
              <a:gd name="connsiteX53" fmla="*/ 127591 w 926805"/>
              <a:gd name="connsiteY53" fmla="*/ 1391093 h 2592572"/>
              <a:gd name="connsiteX54" fmla="*/ 138224 w 926805"/>
              <a:gd name="connsiteY54" fmla="*/ 1242237 h 2592572"/>
              <a:gd name="connsiteX55" fmla="*/ 138224 w 926805"/>
              <a:gd name="connsiteY55" fmla="*/ 1178442 h 2592572"/>
              <a:gd name="connsiteX56" fmla="*/ 159489 w 926805"/>
              <a:gd name="connsiteY56" fmla="*/ 997688 h 2592572"/>
              <a:gd name="connsiteX57" fmla="*/ 191386 w 926805"/>
              <a:gd name="connsiteY57" fmla="*/ 859465 h 2592572"/>
              <a:gd name="connsiteX58" fmla="*/ 202019 w 926805"/>
              <a:gd name="connsiteY58" fmla="*/ 816935 h 2592572"/>
              <a:gd name="connsiteX59" fmla="*/ 223284 w 926805"/>
              <a:gd name="connsiteY59" fmla="*/ 731874 h 2592572"/>
              <a:gd name="connsiteX60" fmla="*/ 233917 w 926805"/>
              <a:gd name="connsiteY60" fmla="*/ 689344 h 2592572"/>
              <a:gd name="connsiteX61" fmla="*/ 255182 w 926805"/>
              <a:gd name="connsiteY61" fmla="*/ 625549 h 2592572"/>
              <a:gd name="connsiteX62" fmla="*/ 265814 w 926805"/>
              <a:gd name="connsiteY62" fmla="*/ 593651 h 2592572"/>
              <a:gd name="connsiteX63" fmla="*/ 276447 w 926805"/>
              <a:gd name="connsiteY63" fmla="*/ 561754 h 2592572"/>
              <a:gd name="connsiteX64" fmla="*/ 287079 w 926805"/>
              <a:gd name="connsiteY64" fmla="*/ 529856 h 2592572"/>
              <a:gd name="connsiteX65" fmla="*/ 308345 w 926805"/>
              <a:gd name="connsiteY65" fmla="*/ 508591 h 2592572"/>
              <a:gd name="connsiteX66" fmla="*/ 318977 w 926805"/>
              <a:gd name="connsiteY66" fmla="*/ 476693 h 2592572"/>
              <a:gd name="connsiteX67" fmla="*/ 382773 w 926805"/>
              <a:gd name="connsiteY67" fmla="*/ 391633 h 2592572"/>
              <a:gd name="connsiteX68" fmla="*/ 435935 w 926805"/>
              <a:gd name="connsiteY68" fmla="*/ 232144 h 2592572"/>
              <a:gd name="connsiteX69" fmla="*/ 457200 w 926805"/>
              <a:gd name="connsiteY69" fmla="*/ 168349 h 2592572"/>
              <a:gd name="connsiteX70" fmla="*/ 478466 w 926805"/>
              <a:gd name="connsiteY70" fmla="*/ 93921 h 2592572"/>
              <a:gd name="connsiteX71" fmla="*/ 467833 w 926805"/>
              <a:gd name="connsiteY71" fmla="*/ 30126 h 2592572"/>
              <a:gd name="connsiteX72" fmla="*/ 510363 w 926805"/>
              <a:gd name="connsiteY72" fmla="*/ 19493 h 2592572"/>
              <a:gd name="connsiteX73" fmla="*/ 882503 w 926805"/>
              <a:gd name="connsiteY73" fmla="*/ 30126 h 25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26805" h="2592572">
                <a:moveTo>
                  <a:pt x="882503" y="30126"/>
                </a:moveTo>
                <a:cubicBezTo>
                  <a:pt x="926805" y="60252"/>
                  <a:pt x="880194" y="61558"/>
                  <a:pt x="776177" y="200247"/>
                </a:cubicBezTo>
                <a:cubicBezTo>
                  <a:pt x="760843" y="220693"/>
                  <a:pt x="747824" y="242777"/>
                  <a:pt x="733647" y="264042"/>
                </a:cubicBezTo>
                <a:cubicBezTo>
                  <a:pt x="726559" y="274675"/>
                  <a:pt x="716423" y="283817"/>
                  <a:pt x="712382" y="295940"/>
                </a:cubicBezTo>
                <a:cubicBezTo>
                  <a:pt x="708838" y="306572"/>
                  <a:pt x="706761" y="317813"/>
                  <a:pt x="701749" y="327837"/>
                </a:cubicBezTo>
                <a:cubicBezTo>
                  <a:pt x="681949" y="367437"/>
                  <a:pt x="677982" y="356358"/>
                  <a:pt x="648586" y="391633"/>
                </a:cubicBezTo>
                <a:cubicBezTo>
                  <a:pt x="640405" y="401450"/>
                  <a:pt x="634409" y="412898"/>
                  <a:pt x="627321" y="423530"/>
                </a:cubicBezTo>
                <a:cubicBezTo>
                  <a:pt x="616242" y="456770"/>
                  <a:pt x="605498" y="498331"/>
                  <a:pt x="574159" y="519223"/>
                </a:cubicBezTo>
                <a:cubicBezTo>
                  <a:pt x="563526" y="526311"/>
                  <a:pt x="551878" y="532073"/>
                  <a:pt x="542261" y="540488"/>
                </a:cubicBezTo>
                <a:cubicBezTo>
                  <a:pt x="523400" y="556991"/>
                  <a:pt x="506819" y="575930"/>
                  <a:pt x="489098" y="593651"/>
                </a:cubicBezTo>
                <a:lnTo>
                  <a:pt x="457200" y="625549"/>
                </a:lnTo>
                <a:cubicBezTo>
                  <a:pt x="422027" y="731073"/>
                  <a:pt x="481038" y="569881"/>
                  <a:pt x="414670" y="689344"/>
                </a:cubicBezTo>
                <a:cubicBezTo>
                  <a:pt x="403784" y="708939"/>
                  <a:pt x="400493" y="731875"/>
                  <a:pt x="393405" y="753140"/>
                </a:cubicBezTo>
                <a:cubicBezTo>
                  <a:pt x="377059" y="802180"/>
                  <a:pt x="384971" y="774049"/>
                  <a:pt x="372140" y="838200"/>
                </a:cubicBezTo>
                <a:cubicBezTo>
                  <a:pt x="376001" y="857502"/>
                  <a:pt x="379309" y="909129"/>
                  <a:pt x="404038" y="923260"/>
                </a:cubicBezTo>
                <a:cubicBezTo>
                  <a:pt x="419729" y="932226"/>
                  <a:pt x="439668" y="929510"/>
                  <a:pt x="457200" y="933893"/>
                </a:cubicBezTo>
                <a:cubicBezTo>
                  <a:pt x="492416" y="942698"/>
                  <a:pt x="489811" y="945001"/>
                  <a:pt x="520996" y="965791"/>
                </a:cubicBezTo>
                <a:cubicBezTo>
                  <a:pt x="528084" y="976423"/>
                  <a:pt x="537071" y="986011"/>
                  <a:pt x="542261" y="997688"/>
                </a:cubicBezTo>
                <a:cubicBezTo>
                  <a:pt x="551365" y="1018172"/>
                  <a:pt x="563526" y="1061484"/>
                  <a:pt x="563526" y="1061484"/>
                </a:cubicBezTo>
                <a:cubicBezTo>
                  <a:pt x="556438" y="1072116"/>
                  <a:pt x="553097" y="1086608"/>
                  <a:pt x="542261" y="1093381"/>
                </a:cubicBezTo>
                <a:cubicBezTo>
                  <a:pt x="542250" y="1093388"/>
                  <a:pt x="462523" y="1119961"/>
                  <a:pt x="446568" y="1125279"/>
                </a:cubicBezTo>
                <a:lnTo>
                  <a:pt x="414670" y="1135912"/>
                </a:lnTo>
                <a:lnTo>
                  <a:pt x="382773" y="1146544"/>
                </a:lnTo>
                <a:cubicBezTo>
                  <a:pt x="341237" y="1188078"/>
                  <a:pt x="378479" y="1144497"/>
                  <a:pt x="350875" y="1199707"/>
                </a:cubicBezTo>
                <a:cubicBezTo>
                  <a:pt x="345160" y="1211137"/>
                  <a:pt x="335325" y="1220175"/>
                  <a:pt x="329610" y="1231605"/>
                </a:cubicBezTo>
                <a:cubicBezTo>
                  <a:pt x="318710" y="1253405"/>
                  <a:pt x="312390" y="1296438"/>
                  <a:pt x="308345" y="1316665"/>
                </a:cubicBezTo>
                <a:cubicBezTo>
                  <a:pt x="303287" y="1372301"/>
                  <a:pt x="302061" y="1431854"/>
                  <a:pt x="287079" y="1486786"/>
                </a:cubicBezTo>
                <a:cubicBezTo>
                  <a:pt x="271943" y="1542286"/>
                  <a:pt x="264242" y="1543281"/>
                  <a:pt x="255182" y="1593112"/>
                </a:cubicBezTo>
                <a:cubicBezTo>
                  <a:pt x="250699" y="1617769"/>
                  <a:pt x="248669" y="1642820"/>
                  <a:pt x="244549" y="1667540"/>
                </a:cubicBezTo>
                <a:cubicBezTo>
                  <a:pt x="230162" y="1753860"/>
                  <a:pt x="234864" y="1690908"/>
                  <a:pt x="223284" y="1795130"/>
                </a:cubicBezTo>
                <a:cubicBezTo>
                  <a:pt x="218961" y="1834037"/>
                  <a:pt x="217226" y="1873209"/>
                  <a:pt x="212652" y="1912088"/>
                </a:cubicBezTo>
                <a:cubicBezTo>
                  <a:pt x="210545" y="1929996"/>
                  <a:pt x="196609" y="2008154"/>
                  <a:pt x="191386" y="2029047"/>
                </a:cubicBezTo>
                <a:cubicBezTo>
                  <a:pt x="158691" y="2159827"/>
                  <a:pt x="209314" y="1918152"/>
                  <a:pt x="170121" y="2114107"/>
                </a:cubicBezTo>
                <a:cubicBezTo>
                  <a:pt x="183229" y="2232076"/>
                  <a:pt x="170605" y="2179354"/>
                  <a:pt x="202019" y="2273595"/>
                </a:cubicBezTo>
                <a:lnTo>
                  <a:pt x="212652" y="2305493"/>
                </a:lnTo>
                <a:cubicBezTo>
                  <a:pt x="216196" y="2316126"/>
                  <a:pt x="213959" y="2331174"/>
                  <a:pt x="223284" y="2337391"/>
                </a:cubicBezTo>
                <a:cubicBezTo>
                  <a:pt x="233917" y="2344479"/>
                  <a:pt x="243505" y="2353466"/>
                  <a:pt x="255182" y="2358656"/>
                </a:cubicBezTo>
                <a:cubicBezTo>
                  <a:pt x="275665" y="2367760"/>
                  <a:pt x="318977" y="2379921"/>
                  <a:pt x="318977" y="2379921"/>
                </a:cubicBezTo>
                <a:cubicBezTo>
                  <a:pt x="329610" y="2390554"/>
                  <a:pt x="343415" y="2398763"/>
                  <a:pt x="350875" y="2411819"/>
                </a:cubicBezTo>
                <a:cubicBezTo>
                  <a:pt x="370325" y="2445856"/>
                  <a:pt x="358614" y="2483319"/>
                  <a:pt x="350875" y="2518144"/>
                </a:cubicBezTo>
                <a:cubicBezTo>
                  <a:pt x="344601" y="2546377"/>
                  <a:pt x="335939" y="2566172"/>
                  <a:pt x="308345" y="2581940"/>
                </a:cubicBezTo>
                <a:cubicBezTo>
                  <a:pt x="295657" y="2589190"/>
                  <a:pt x="279991" y="2589028"/>
                  <a:pt x="265814" y="2592572"/>
                </a:cubicBezTo>
                <a:cubicBezTo>
                  <a:pt x="242036" y="2586628"/>
                  <a:pt x="175026" y="2571032"/>
                  <a:pt x="159489" y="2560674"/>
                </a:cubicBezTo>
                <a:lnTo>
                  <a:pt x="95693" y="2518144"/>
                </a:lnTo>
                <a:cubicBezTo>
                  <a:pt x="34754" y="2426737"/>
                  <a:pt x="107813" y="2542385"/>
                  <a:pt x="63796" y="2454349"/>
                </a:cubicBezTo>
                <a:cubicBezTo>
                  <a:pt x="58081" y="2442919"/>
                  <a:pt x="47721" y="2434128"/>
                  <a:pt x="42531" y="2422451"/>
                </a:cubicBezTo>
                <a:cubicBezTo>
                  <a:pt x="32669" y="2400262"/>
                  <a:pt x="16256" y="2344240"/>
                  <a:pt x="10633" y="2316126"/>
                </a:cubicBezTo>
                <a:cubicBezTo>
                  <a:pt x="6405" y="2294986"/>
                  <a:pt x="3544" y="2273595"/>
                  <a:pt x="0" y="2252330"/>
                </a:cubicBezTo>
                <a:cubicBezTo>
                  <a:pt x="7089" y="2167270"/>
                  <a:pt x="9196" y="2081646"/>
                  <a:pt x="21266" y="1997149"/>
                </a:cubicBezTo>
                <a:cubicBezTo>
                  <a:pt x="31918" y="1922582"/>
                  <a:pt x="33374" y="1915494"/>
                  <a:pt x="42531" y="1837660"/>
                </a:cubicBezTo>
                <a:cubicBezTo>
                  <a:pt x="48549" y="1786510"/>
                  <a:pt x="60482" y="1656213"/>
                  <a:pt x="74428" y="1614377"/>
                </a:cubicBezTo>
                <a:cubicBezTo>
                  <a:pt x="86270" y="1578851"/>
                  <a:pt x="86791" y="1580008"/>
                  <a:pt x="95693" y="1539949"/>
                </a:cubicBezTo>
                <a:cubicBezTo>
                  <a:pt x="99613" y="1522307"/>
                  <a:pt x="102405" y="1504428"/>
                  <a:pt x="106326" y="1486786"/>
                </a:cubicBezTo>
                <a:cubicBezTo>
                  <a:pt x="136344" y="1351709"/>
                  <a:pt x="95540" y="1551356"/>
                  <a:pt x="127591" y="1391093"/>
                </a:cubicBezTo>
                <a:cubicBezTo>
                  <a:pt x="131135" y="1341474"/>
                  <a:pt x="138224" y="1291982"/>
                  <a:pt x="138224" y="1242237"/>
                </a:cubicBezTo>
                <a:cubicBezTo>
                  <a:pt x="138224" y="1157176"/>
                  <a:pt x="109869" y="1263505"/>
                  <a:pt x="138224" y="1178442"/>
                </a:cubicBezTo>
                <a:cubicBezTo>
                  <a:pt x="145784" y="1102839"/>
                  <a:pt x="147735" y="1068215"/>
                  <a:pt x="159489" y="997688"/>
                </a:cubicBezTo>
                <a:cubicBezTo>
                  <a:pt x="167672" y="948591"/>
                  <a:pt x="178968" y="909135"/>
                  <a:pt x="191386" y="859465"/>
                </a:cubicBezTo>
                <a:cubicBezTo>
                  <a:pt x="194930" y="845288"/>
                  <a:pt x="199153" y="831264"/>
                  <a:pt x="202019" y="816935"/>
                </a:cubicBezTo>
                <a:cubicBezTo>
                  <a:pt x="223634" y="708862"/>
                  <a:pt x="201490" y="808155"/>
                  <a:pt x="223284" y="731874"/>
                </a:cubicBezTo>
                <a:cubicBezTo>
                  <a:pt x="227298" y="717823"/>
                  <a:pt x="229718" y="703341"/>
                  <a:pt x="233917" y="689344"/>
                </a:cubicBezTo>
                <a:cubicBezTo>
                  <a:pt x="240358" y="667874"/>
                  <a:pt x="248094" y="646814"/>
                  <a:pt x="255182" y="625549"/>
                </a:cubicBezTo>
                <a:lnTo>
                  <a:pt x="265814" y="593651"/>
                </a:lnTo>
                <a:lnTo>
                  <a:pt x="276447" y="561754"/>
                </a:lnTo>
                <a:cubicBezTo>
                  <a:pt x="279991" y="551121"/>
                  <a:pt x="279154" y="537781"/>
                  <a:pt x="287079" y="529856"/>
                </a:cubicBezTo>
                <a:lnTo>
                  <a:pt x="308345" y="508591"/>
                </a:lnTo>
                <a:cubicBezTo>
                  <a:pt x="311889" y="497958"/>
                  <a:pt x="313534" y="486490"/>
                  <a:pt x="318977" y="476693"/>
                </a:cubicBezTo>
                <a:cubicBezTo>
                  <a:pt x="349034" y="422590"/>
                  <a:pt x="350508" y="423896"/>
                  <a:pt x="382773" y="391633"/>
                </a:cubicBezTo>
                <a:lnTo>
                  <a:pt x="435935" y="232144"/>
                </a:lnTo>
                <a:lnTo>
                  <a:pt x="457200" y="168349"/>
                </a:lnTo>
                <a:cubicBezTo>
                  <a:pt x="470551" y="114946"/>
                  <a:pt x="463212" y="139682"/>
                  <a:pt x="478466" y="93921"/>
                </a:cubicBezTo>
                <a:cubicBezTo>
                  <a:pt x="474922" y="72656"/>
                  <a:pt x="459341" y="49941"/>
                  <a:pt x="467833" y="30126"/>
                </a:cubicBezTo>
                <a:cubicBezTo>
                  <a:pt x="473589" y="16694"/>
                  <a:pt x="510363" y="19493"/>
                  <a:pt x="510363" y="19493"/>
                </a:cubicBezTo>
                <a:cubicBezTo>
                  <a:pt x="864776" y="40972"/>
                  <a:pt x="838201" y="0"/>
                  <a:pt x="882503" y="301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>
            <a:off x="5273675" y="4059238"/>
            <a:ext cx="106363" cy="55562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 flipV="1">
            <a:off x="5486400" y="2611438"/>
            <a:ext cx="74613" cy="30162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4" grpId="0" animBg="1"/>
      <p:bldP spid="64" grpId="1" animBg="1"/>
      <p:bldP spid="75" grpId="0" animBg="1"/>
      <p:bldP spid="75" grpId="1" animBg="1"/>
      <p:bldP spid="76" grpId="0" animBg="1"/>
      <p:bldP spid="76" grpId="1" animBg="1"/>
      <p:bldP spid="79" grpId="0" animBg="1"/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0400" y="2286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Reproducibility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805737" cy="52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71800" y="6248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36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~ 1 week!!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4676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24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hrs/run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22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Bob Willett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33375"/>
            <a:ext cx="8343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87400" y="274638"/>
            <a:ext cx="78232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Ising         vs         Fibonacci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(in FQH)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12900"/>
            <a:ext cx="3822700" cy="5092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Braiding not universal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(needs one gate supplement)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Almost certainly in FQH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=5/2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 600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Braids  =  Natural gates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(braiding = Clifford group)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leakage from braiding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(from any gates)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Projective MOTQC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anyon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measurements)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Measurement difficulty distinguishing   I  and 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(precise phase calibration)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91100" y="1612900"/>
            <a:ext cx="38227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Braiding is universal   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(needs one gate supplement)</a:t>
            </a:r>
            <a:endParaRPr lang="en-US" sz="2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Maybe not in FQH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kern="0" baseline="-25000" dirty="0" err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400" kern="0" baseline="-25000" dirty="0">
                <a:latin typeface="Times New Roman" pitchFamily="18" charset="0"/>
                <a:cs typeface="Times New Roman" pitchFamily="18" charset="0"/>
              </a:rPr>
              <a:t>=12/5</a:t>
            </a:r>
            <a:r>
              <a:rPr lang="en-US" sz="2400" kern="0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~ 70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mK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Braids  =  Unnatural gates            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(see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Bonesteel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 et. al.)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Inherent leakage errors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(from entangling gates)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Interferometrical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MOTQC        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(2,4,8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anyon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measurements)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Robust measurement distinguishing   I  and  </a:t>
            </a:r>
            <a:r>
              <a:rPr lang="en-US" sz="2400" kern="0" dirty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(amplitude of interference)</a:t>
            </a:r>
          </a:p>
        </p:txBody>
      </p:sp>
      <p:sp>
        <p:nvSpPr>
          <p:cNvPr id="5" name="Smiley Face 4"/>
          <p:cNvSpPr>
            <a:spLocks noChangeAspect="1"/>
          </p:cNvSpPr>
          <p:nvPr/>
        </p:nvSpPr>
        <p:spPr bwMode="auto">
          <a:xfrm>
            <a:off x="4838700" y="1625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miley Face 5"/>
          <p:cNvSpPr>
            <a:spLocks noChangeAspect="1"/>
          </p:cNvSpPr>
          <p:nvPr/>
        </p:nvSpPr>
        <p:spPr bwMode="auto">
          <a:xfrm>
            <a:off x="393700" y="27940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Smiley Face 6"/>
          <p:cNvSpPr>
            <a:spLocks noChangeAspect="1"/>
          </p:cNvSpPr>
          <p:nvPr/>
        </p:nvSpPr>
        <p:spPr bwMode="auto">
          <a:xfrm>
            <a:off x="4838700" y="55753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Smiley Face 7"/>
          <p:cNvSpPr>
            <a:spLocks noChangeAspect="1"/>
          </p:cNvSpPr>
          <p:nvPr/>
        </p:nvSpPr>
        <p:spPr bwMode="auto">
          <a:xfrm>
            <a:off x="393700" y="32893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Smiley Face 8"/>
          <p:cNvSpPr>
            <a:spLocks noChangeAspect="1"/>
          </p:cNvSpPr>
          <p:nvPr/>
        </p:nvSpPr>
        <p:spPr bwMode="auto">
          <a:xfrm>
            <a:off x="393700" y="39751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393700" y="4724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 bwMode="auto">
          <a:xfrm>
            <a:off x="393700" y="22987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directions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implementation of MOTQC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Universal computation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anyons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case Fibonacci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anyons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inaccessible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“magic state” distillation protocol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Bravyi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`06)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(14% error threshold, not usual error-correction)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“magic state” production with partial measurements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(work in progress)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Topological quantum buses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- a new result “hot off the press”: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4800" y="38862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04800" y="5791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961865" y="2644914"/>
            <a:ext cx="1219200" cy="457200"/>
            <a:chOff x="1066800" y="2286000"/>
            <a:chExt cx="2504880" cy="709684"/>
          </a:xfrm>
        </p:grpSpPr>
        <p:sp>
          <p:nvSpPr>
            <p:cNvPr id="8" name="Freeform 7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2590800" y="523176"/>
            <a:ext cx="3962400" cy="1534224"/>
            <a:chOff x="1066800" y="387603"/>
            <a:chExt cx="2971800" cy="1212595"/>
          </a:xfrm>
        </p:grpSpPr>
        <p:grpSp>
          <p:nvGrpSpPr>
            <p:cNvPr id="4" name="Group 18"/>
            <p:cNvGrpSpPr/>
            <p:nvPr/>
          </p:nvGrpSpPr>
          <p:grpSpPr>
            <a:xfrm>
              <a:off x="1066800" y="696586"/>
              <a:ext cx="2971800" cy="903612"/>
              <a:chOff x="1066800" y="696103"/>
              <a:chExt cx="3415352" cy="1056497"/>
            </a:xfrm>
          </p:grpSpPr>
          <p:grpSp>
            <p:nvGrpSpPr>
              <p:cNvPr id="5" name="Group 13"/>
              <p:cNvGrpSpPr/>
              <p:nvPr/>
            </p:nvGrpSpPr>
            <p:grpSpPr>
              <a:xfrm>
                <a:off x="1066800" y="762000"/>
                <a:ext cx="3415352" cy="990600"/>
                <a:chOff x="1066800" y="2286000"/>
                <a:chExt cx="2490683" cy="709684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066800" y="2286000"/>
                  <a:ext cx="1272654" cy="709684"/>
                </a:xfrm>
                <a:custGeom>
                  <a:avLst/>
                  <a:gdLst>
                    <a:gd name="connsiteX0" fmla="*/ 0 w 1569493"/>
                    <a:gd name="connsiteY0" fmla="*/ 0 h 709684"/>
                    <a:gd name="connsiteX1" fmla="*/ 477672 w 1569493"/>
                    <a:gd name="connsiteY1" fmla="*/ 0 h 709684"/>
                    <a:gd name="connsiteX2" fmla="*/ 928048 w 1569493"/>
                    <a:gd name="connsiteY2" fmla="*/ 0 h 709684"/>
                    <a:gd name="connsiteX3" fmla="*/ 1050878 w 1569493"/>
                    <a:gd name="connsiteY3" fmla="*/ 13648 h 709684"/>
                    <a:gd name="connsiteX4" fmla="*/ 1105469 w 1569493"/>
                    <a:gd name="connsiteY4" fmla="*/ 68239 h 709684"/>
                    <a:gd name="connsiteX5" fmla="*/ 818866 w 1569493"/>
                    <a:gd name="connsiteY5" fmla="*/ 382137 h 709684"/>
                    <a:gd name="connsiteX6" fmla="*/ 1050878 w 1569493"/>
                    <a:gd name="connsiteY6" fmla="*/ 655093 h 709684"/>
                    <a:gd name="connsiteX7" fmla="*/ 1569493 w 1569493"/>
                    <a:gd name="connsiteY7" fmla="*/ 709684 h 70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69493" h="709684">
                      <a:moveTo>
                        <a:pt x="0" y="0"/>
                      </a:moveTo>
                      <a:lnTo>
                        <a:pt x="477672" y="0"/>
                      </a:lnTo>
                      <a:lnTo>
                        <a:pt x="928048" y="0"/>
                      </a:lnTo>
                      <a:cubicBezTo>
                        <a:pt x="1023582" y="2275"/>
                        <a:pt x="1021308" y="2275"/>
                        <a:pt x="1050878" y="13648"/>
                      </a:cubicBezTo>
                      <a:cubicBezTo>
                        <a:pt x="1080448" y="25021"/>
                        <a:pt x="1144138" y="6824"/>
                        <a:pt x="1105469" y="68239"/>
                      </a:cubicBezTo>
                      <a:cubicBezTo>
                        <a:pt x="1066800" y="129654"/>
                        <a:pt x="827964" y="284328"/>
                        <a:pt x="818866" y="382137"/>
                      </a:cubicBezTo>
                      <a:cubicBezTo>
                        <a:pt x="809768" y="479946"/>
                        <a:pt x="925774" y="600502"/>
                        <a:pt x="1050878" y="655093"/>
                      </a:cubicBezTo>
                      <a:cubicBezTo>
                        <a:pt x="1175982" y="709684"/>
                        <a:pt x="1372737" y="709684"/>
                        <a:pt x="1569493" y="7096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flipH="1">
                  <a:off x="2315537" y="2286000"/>
                  <a:ext cx="1241946" cy="709684"/>
                </a:xfrm>
                <a:custGeom>
                  <a:avLst/>
                  <a:gdLst>
                    <a:gd name="connsiteX0" fmla="*/ 0 w 1569493"/>
                    <a:gd name="connsiteY0" fmla="*/ 0 h 709684"/>
                    <a:gd name="connsiteX1" fmla="*/ 477672 w 1569493"/>
                    <a:gd name="connsiteY1" fmla="*/ 0 h 709684"/>
                    <a:gd name="connsiteX2" fmla="*/ 928048 w 1569493"/>
                    <a:gd name="connsiteY2" fmla="*/ 0 h 709684"/>
                    <a:gd name="connsiteX3" fmla="*/ 1050878 w 1569493"/>
                    <a:gd name="connsiteY3" fmla="*/ 13648 h 709684"/>
                    <a:gd name="connsiteX4" fmla="*/ 1105469 w 1569493"/>
                    <a:gd name="connsiteY4" fmla="*/ 68239 h 709684"/>
                    <a:gd name="connsiteX5" fmla="*/ 818866 w 1569493"/>
                    <a:gd name="connsiteY5" fmla="*/ 382137 h 709684"/>
                    <a:gd name="connsiteX6" fmla="*/ 1050878 w 1569493"/>
                    <a:gd name="connsiteY6" fmla="*/ 655093 h 709684"/>
                    <a:gd name="connsiteX7" fmla="*/ 1569493 w 1569493"/>
                    <a:gd name="connsiteY7" fmla="*/ 709684 h 70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69493" h="709684">
                      <a:moveTo>
                        <a:pt x="0" y="0"/>
                      </a:moveTo>
                      <a:lnTo>
                        <a:pt x="477672" y="0"/>
                      </a:lnTo>
                      <a:lnTo>
                        <a:pt x="928048" y="0"/>
                      </a:lnTo>
                      <a:cubicBezTo>
                        <a:pt x="1023582" y="2275"/>
                        <a:pt x="1021308" y="2275"/>
                        <a:pt x="1050878" y="13648"/>
                      </a:cubicBezTo>
                      <a:cubicBezTo>
                        <a:pt x="1080448" y="25021"/>
                        <a:pt x="1144138" y="6824"/>
                        <a:pt x="1105469" y="68239"/>
                      </a:cubicBezTo>
                      <a:cubicBezTo>
                        <a:pt x="1066800" y="129654"/>
                        <a:pt x="827964" y="284328"/>
                        <a:pt x="818866" y="382137"/>
                      </a:cubicBezTo>
                      <a:cubicBezTo>
                        <a:pt x="809768" y="479946"/>
                        <a:pt x="925774" y="600502"/>
                        <a:pt x="1050878" y="655093"/>
                      </a:cubicBezTo>
                      <a:cubicBezTo>
                        <a:pt x="1175982" y="709684"/>
                        <a:pt x="1372737" y="709684"/>
                        <a:pt x="1569493" y="7096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Isosceles Triangle 16"/>
              <p:cNvSpPr/>
              <p:nvPr/>
            </p:nvSpPr>
            <p:spPr>
              <a:xfrm rot="5400000">
                <a:off x="3930272" y="650327"/>
                <a:ext cx="136475" cy="23258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5400000">
                <a:off x="1532816" y="648050"/>
                <a:ext cx="136475" cy="23258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34336" y="387603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... </a:t>
              </a:r>
              <a:endParaRPr lang="en-US" sz="4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8791" y="862080"/>
              <a:ext cx="891110" cy="31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or </a:t>
              </a:r>
              <a:r>
                <a:rPr lang="en-US" sz="2000" i="1" dirty="0" smtClean="0">
                  <a:latin typeface="Symbol" pitchFamily="18" charset="2"/>
                  <a:cs typeface="Times New Roman" pitchFamily="18" charset="0"/>
                </a:rPr>
                <a:t>y</a:t>
              </a:r>
              <a:endParaRPr lang="en-US" sz="2000" i="1" dirty="0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348552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53352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4361" y="2492514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Tunneling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Amplitudes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3714465" y="2644914"/>
            <a:ext cx="1219200" cy="457200"/>
            <a:chOff x="1066800" y="2286000"/>
            <a:chExt cx="2504880" cy="709684"/>
          </a:xfrm>
        </p:grpSpPr>
        <p:sp>
          <p:nvSpPr>
            <p:cNvPr id="27" name="Freeform 26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5467065" y="2644914"/>
            <a:ext cx="1219200" cy="457200"/>
            <a:chOff x="1066800" y="2286000"/>
            <a:chExt cx="2504880" cy="709684"/>
          </a:xfrm>
        </p:grpSpPr>
        <p:sp>
          <p:nvSpPr>
            <p:cNvPr id="30" name="Freeform 29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7219665" y="2644914"/>
            <a:ext cx="1219200" cy="457200"/>
            <a:chOff x="1066800" y="2286000"/>
            <a:chExt cx="2504880" cy="709684"/>
          </a:xfrm>
        </p:grpSpPr>
        <p:sp>
          <p:nvSpPr>
            <p:cNvPr id="33" name="Freeform 32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 36"/>
          <p:cNvSpPr/>
          <p:nvPr/>
        </p:nvSpPr>
        <p:spPr>
          <a:xfrm>
            <a:off x="2342865" y="2429962"/>
            <a:ext cx="442415" cy="122830"/>
          </a:xfrm>
          <a:custGeom>
            <a:avLst/>
            <a:gdLst>
              <a:gd name="connsiteX0" fmla="*/ 0 w 395785"/>
              <a:gd name="connsiteY0" fmla="*/ 70514 h 84162"/>
              <a:gd name="connsiteX1" fmla="*/ 218364 w 395785"/>
              <a:gd name="connsiteY1" fmla="*/ 2275 h 84162"/>
              <a:gd name="connsiteX2" fmla="*/ 395785 w 395785"/>
              <a:gd name="connsiteY2" fmla="*/ 84162 h 84162"/>
              <a:gd name="connsiteX3" fmla="*/ 395785 w 395785"/>
              <a:gd name="connsiteY3" fmla="*/ 84162 h 8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85" h="84162">
                <a:moveTo>
                  <a:pt x="0" y="70514"/>
                </a:moveTo>
                <a:cubicBezTo>
                  <a:pt x="76200" y="35257"/>
                  <a:pt x="152400" y="0"/>
                  <a:pt x="218364" y="2275"/>
                </a:cubicBezTo>
                <a:cubicBezTo>
                  <a:pt x="284328" y="4550"/>
                  <a:pt x="395785" y="84162"/>
                  <a:pt x="395785" y="84162"/>
                </a:cubicBezTo>
                <a:lnTo>
                  <a:pt x="395785" y="8416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700818" y="2748410"/>
            <a:ext cx="242248" cy="277504"/>
          </a:xfrm>
          <a:custGeom>
            <a:avLst/>
            <a:gdLst>
              <a:gd name="connsiteX0" fmla="*/ 0 w 243385"/>
              <a:gd name="connsiteY0" fmla="*/ 0 h 218364"/>
              <a:gd name="connsiteX1" fmla="*/ 204716 w 243385"/>
              <a:gd name="connsiteY1" fmla="*/ 54591 h 218364"/>
              <a:gd name="connsiteX2" fmla="*/ 232012 w 243385"/>
              <a:gd name="connsiteY2" fmla="*/ 218364 h 218364"/>
              <a:gd name="connsiteX3" fmla="*/ 232012 w 243385"/>
              <a:gd name="connsiteY3" fmla="*/ 218364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85" h="218364">
                <a:moveTo>
                  <a:pt x="0" y="0"/>
                </a:moveTo>
                <a:cubicBezTo>
                  <a:pt x="83023" y="9098"/>
                  <a:pt x="166047" y="18197"/>
                  <a:pt x="204716" y="54591"/>
                </a:cubicBezTo>
                <a:cubicBezTo>
                  <a:pt x="243385" y="90985"/>
                  <a:pt x="232012" y="218364"/>
                  <a:pt x="232012" y="218364"/>
                </a:cubicBezTo>
                <a:lnTo>
                  <a:pt x="232012" y="218364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5861709" y="2443610"/>
            <a:ext cx="453792" cy="150124"/>
          </a:xfrm>
          <a:custGeom>
            <a:avLst/>
            <a:gdLst>
              <a:gd name="connsiteX0" fmla="*/ 0 w 395785"/>
              <a:gd name="connsiteY0" fmla="*/ 70514 h 84162"/>
              <a:gd name="connsiteX1" fmla="*/ 218364 w 395785"/>
              <a:gd name="connsiteY1" fmla="*/ 2275 h 84162"/>
              <a:gd name="connsiteX2" fmla="*/ 395785 w 395785"/>
              <a:gd name="connsiteY2" fmla="*/ 84162 h 84162"/>
              <a:gd name="connsiteX3" fmla="*/ 395785 w 395785"/>
              <a:gd name="connsiteY3" fmla="*/ 84162 h 8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85" h="84162">
                <a:moveTo>
                  <a:pt x="0" y="70514"/>
                </a:moveTo>
                <a:cubicBezTo>
                  <a:pt x="76200" y="35257"/>
                  <a:pt x="152400" y="0"/>
                  <a:pt x="218364" y="2275"/>
                </a:cubicBezTo>
                <a:cubicBezTo>
                  <a:pt x="284328" y="4550"/>
                  <a:pt x="395785" y="84162"/>
                  <a:pt x="395785" y="84162"/>
                </a:cubicBezTo>
                <a:lnTo>
                  <a:pt x="395785" y="8416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198892" y="2730212"/>
            <a:ext cx="259308" cy="259308"/>
          </a:xfrm>
          <a:custGeom>
            <a:avLst/>
            <a:gdLst>
              <a:gd name="connsiteX0" fmla="*/ 6823 w 211540"/>
              <a:gd name="connsiteY0" fmla="*/ 277504 h 277504"/>
              <a:gd name="connsiteX1" fmla="*/ 34119 w 211540"/>
              <a:gd name="connsiteY1" fmla="*/ 45492 h 277504"/>
              <a:gd name="connsiteX2" fmla="*/ 211540 w 211540"/>
              <a:gd name="connsiteY2" fmla="*/ 4549 h 277504"/>
              <a:gd name="connsiteX3" fmla="*/ 211540 w 211540"/>
              <a:gd name="connsiteY3" fmla="*/ 4549 h 2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40" h="277504">
                <a:moveTo>
                  <a:pt x="6823" y="277504"/>
                </a:moveTo>
                <a:cubicBezTo>
                  <a:pt x="3411" y="184244"/>
                  <a:pt x="0" y="90984"/>
                  <a:pt x="34119" y="45492"/>
                </a:cubicBezTo>
                <a:cubicBezTo>
                  <a:pt x="68238" y="0"/>
                  <a:pt x="211540" y="4549"/>
                  <a:pt x="211540" y="4549"/>
                </a:cubicBezTo>
                <a:lnTo>
                  <a:pt x="211540" y="4549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3"/>
          <p:cNvGrpSpPr/>
          <p:nvPr/>
        </p:nvGrpSpPr>
        <p:grpSpPr>
          <a:xfrm>
            <a:off x="1670713" y="3714465"/>
            <a:ext cx="1219200" cy="457200"/>
            <a:chOff x="1066800" y="2286000"/>
            <a:chExt cx="2504880" cy="709684"/>
          </a:xfrm>
        </p:grpSpPr>
        <p:sp>
          <p:nvSpPr>
            <p:cNvPr id="45" name="Freeform 44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3728113" y="3714465"/>
            <a:ext cx="1219200" cy="457200"/>
            <a:chOff x="1066800" y="2286000"/>
            <a:chExt cx="2504880" cy="709684"/>
          </a:xfrm>
        </p:grpSpPr>
        <p:sp>
          <p:nvSpPr>
            <p:cNvPr id="48" name="Freeform 47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5785513" y="3714465"/>
            <a:ext cx="1219200" cy="457200"/>
            <a:chOff x="1066800" y="2286000"/>
            <a:chExt cx="2504880" cy="709684"/>
          </a:xfrm>
        </p:grpSpPr>
        <p:sp>
          <p:nvSpPr>
            <p:cNvPr id="51" name="Freeform 50"/>
            <p:cNvSpPr/>
            <p:nvPr/>
          </p:nvSpPr>
          <p:spPr>
            <a:xfrm>
              <a:off x="1066800" y="2286000"/>
              <a:ext cx="1272654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2329734" y="2286000"/>
              <a:ext cx="1241946" cy="709684"/>
            </a:xfrm>
            <a:custGeom>
              <a:avLst/>
              <a:gdLst>
                <a:gd name="connsiteX0" fmla="*/ 0 w 1569493"/>
                <a:gd name="connsiteY0" fmla="*/ 0 h 709684"/>
                <a:gd name="connsiteX1" fmla="*/ 477672 w 1569493"/>
                <a:gd name="connsiteY1" fmla="*/ 0 h 709684"/>
                <a:gd name="connsiteX2" fmla="*/ 928048 w 1569493"/>
                <a:gd name="connsiteY2" fmla="*/ 0 h 709684"/>
                <a:gd name="connsiteX3" fmla="*/ 1050878 w 1569493"/>
                <a:gd name="connsiteY3" fmla="*/ 13648 h 709684"/>
                <a:gd name="connsiteX4" fmla="*/ 1105469 w 1569493"/>
                <a:gd name="connsiteY4" fmla="*/ 68239 h 709684"/>
                <a:gd name="connsiteX5" fmla="*/ 818866 w 1569493"/>
                <a:gd name="connsiteY5" fmla="*/ 382137 h 709684"/>
                <a:gd name="connsiteX6" fmla="*/ 1050878 w 1569493"/>
                <a:gd name="connsiteY6" fmla="*/ 655093 h 709684"/>
                <a:gd name="connsiteX7" fmla="*/ 1569493 w 1569493"/>
                <a:gd name="connsiteY7" fmla="*/ 709684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9493" h="709684">
                  <a:moveTo>
                    <a:pt x="0" y="0"/>
                  </a:moveTo>
                  <a:lnTo>
                    <a:pt x="477672" y="0"/>
                  </a:lnTo>
                  <a:lnTo>
                    <a:pt x="928048" y="0"/>
                  </a:lnTo>
                  <a:cubicBezTo>
                    <a:pt x="1023582" y="2275"/>
                    <a:pt x="1021308" y="2275"/>
                    <a:pt x="1050878" y="13648"/>
                  </a:cubicBezTo>
                  <a:cubicBezTo>
                    <a:pt x="1080448" y="25021"/>
                    <a:pt x="1144138" y="6824"/>
                    <a:pt x="1105469" y="68239"/>
                  </a:cubicBezTo>
                  <a:cubicBezTo>
                    <a:pt x="1066800" y="129654"/>
                    <a:pt x="827964" y="284328"/>
                    <a:pt x="818866" y="382137"/>
                  </a:cubicBezTo>
                  <a:cubicBezTo>
                    <a:pt x="809768" y="479946"/>
                    <a:pt x="925774" y="600502"/>
                    <a:pt x="1050878" y="655093"/>
                  </a:cubicBezTo>
                  <a:cubicBezTo>
                    <a:pt x="1175982" y="709684"/>
                    <a:pt x="1372737" y="709684"/>
                    <a:pt x="1569493" y="7096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6"/>
          <p:cNvGrpSpPr/>
          <p:nvPr/>
        </p:nvGrpSpPr>
        <p:grpSpPr>
          <a:xfrm>
            <a:off x="1657065" y="3485865"/>
            <a:ext cx="1219200" cy="228600"/>
            <a:chOff x="914400" y="4800600"/>
            <a:chExt cx="2286000" cy="457200"/>
          </a:xfrm>
        </p:grpSpPr>
        <p:sp>
          <p:nvSpPr>
            <p:cNvPr id="61" name="Arc 60"/>
            <p:cNvSpPr/>
            <p:nvPr/>
          </p:nvSpPr>
          <p:spPr>
            <a:xfrm>
              <a:off x="1676400" y="4800600"/>
              <a:ext cx="762000" cy="457200"/>
            </a:xfrm>
            <a:prstGeom prst="arc">
              <a:avLst>
                <a:gd name="adj1" fmla="val 1077036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14400" y="50292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38400" y="50292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0"/>
          <p:cNvGrpSpPr/>
          <p:nvPr/>
        </p:nvGrpSpPr>
        <p:grpSpPr>
          <a:xfrm>
            <a:off x="3639402" y="3763369"/>
            <a:ext cx="1446663" cy="580031"/>
            <a:chOff x="4039737" y="4449169"/>
            <a:chExt cx="1446663" cy="580031"/>
          </a:xfrm>
        </p:grpSpPr>
        <p:sp>
          <p:nvSpPr>
            <p:cNvPr id="79" name="Freeform 78"/>
            <p:cNvSpPr/>
            <p:nvPr/>
          </p:nvSpPr>
          <p:spPr>
            <a:xfrm>
              <a:off x="4039737" y="4449169"/>
              <a:ext cx="764275" cy="580031"/>
            </a:xfrm>
            <a:custGeom>
              <a:avLst/>
              <a:gdLst>
                <a:gd name="connsiteX0" fmla="*/ 0 w 764275"/>
                <a:gd name="connsiteY0" fmla="*/ 31845 h 580031"/>
                <a:gd name="connsiteX1" fmla="*/ 245660 w 764275"/>
                <a:gd name="connsiteY1" fmla="*/ 31845 h 580031"/>
                <a:gd name="connsiteX2" fmla="*/ 341194 w 764275"/>
                <a:gd name="connsiteY2" fmla="*/ 45493 h 580031"/>
                <a:gd name="connsiteX3" fmla="*/ 259308 w 764275"/>
                <a:gd name="connsiteY3" fmla="*/ 304801 h 580031"/>
                <a:gd name="connsiteX4" fmla="*/ 477672 w 764275"/>
                <a:gd name="connsiteY4" fmla="*/ 536813 h 580031"/>
                <a:gd name="connsiteX5" fmla="*/ 764275 w 764275"/>
                <a:gd name="connsiteY5" fmla="*/ 564108 h 5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275" h="580031">
                  <a:moveTo>
                    <a:pt x="0" y="31845"/>
                  </a:moveTo>
                  <a:cubicBezTo>
                    <a:pt x="81887" y="31845"/>
                    <a:pt x="188795" y="29570"/>
                    <a:pt x="245660" y="31845"/>
                  </a:cubicBezTo>
                  <a:cubicBezTo>
                    <a:pt x="302525" y="34120"/>
                    <a:pt x="338919" y="0"/>
                    <a:pt x="341194" y="45493"/>
                  </a:cubicBezTo>
                  <a:cubicBezTo>
                    <a:pt x="343469" y="90986"/>
                    <a:pt x="236562" y="222914"/>
                    <a:pt x="259308" y="304801"/>
                  </a:cubicBezTo>
                  <a:cubicBezTo>
                    <a:pt x="282054" y="386688"/>
                    <a:pt x="393511" y="493595"/>
                    <a:pt x="477672" y="536813"/>
                  </a:cubicBezTo>
                  <a:cubicBezTo>
                    <a:pt x="561833" y="580031"/>
                    <a:pt x="663054" y="572069"/>
                    <a:pt x="764275" y="56410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flipH="1">
              <a:off x="4724400" y="4449169"/>
              <a:ext cx="762000" cy="580031"/>
            </a:xfrm>
            <a:custGeom>
              <a:avLst/>
              <a:gdLst>
                <a:gd name="connsiteX0" fmla="*/ 0 w 764275"/>
                <a:gd name="connsiteY0" fmla="*/ 31845 h 580031"/>
                <a:gd name="connsiteX1" fmla="*/ 245660 w 764275"/>
                <a:gd name="connsiteY1" fmla="*/ 31845 h 580031"/>
                <a:gd name="connsiteX2" fmla="*/ 341194 w 764275"/>
                <a:gd name="connsiteY2" fmla="*/ 45493 h 580031"/>
                <a:gd name="connsiteX3" fmla="*/ 259308 w 764275"/>
                <a:gd name="connsiteY3" fmla="*/ 304801 h 580031"/>
                <a:gd name="connsiteX4" fmla="*/ 477672 w 764275"/>
                <a:gd name="connsiteY4" fmla="*/ 536813 h 580031"/>
                <a:gd name="connsiteX5" fmla="*/ 764275 w 764275"/>
                <a:gd name="connsiteY5" fmla="*/ 564108 h 5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275" h="580031">
                  <a:moveTo>
                    <a:pt x="0" y="31845"/>
                  </a:moveTo>
                  <a:cubicBezTo>
                    <a:pt x="81887" y="31845"/>
                    <a:pt x="188795" y="29570"/>
                    <a:pt x="245660" y="31845"/>
                  </a:cubicBezTo>
                  <a:cubicBezTo>
                    <a:pt x="302525" y="34120"/>
                    <a:pt x="338919" y="0"/>
                    <a:pt x="341194" y="45493"/>
                  </a:cubicBezTo>
                  <a:cubicBezTo>
                    <a:pt x="343469" y="90986"/>
                    <a:pt x="236562" y="222914"/>
                    <a:pt x="259308" y="304801"/>
                  </a:cubicBezTo>
                  <a:cubicBezTo>
                    <a:pt x="282054" y="386688"/>
                    <a:pt x="393511" y="493595"/>
                    <a:pt x="477672" y="536813"/>
                  </a:cubicBezTo>
                  <a:cubicBezTo>
                    <a:pt x="561833" y="580031"/>
                    <a:pt x="663054" y="572069"/>
                    <a:pt x="764275" y="564108"/>
                  </a:cubicBezTo>
                </a:path>
              </a:pathLst>
            </a:cu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690513" y="3333465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... </a:t>
            </a:r>
            <a:endParaRPr lang="en-US" sz="4400" dirty="0"/>
          </a:p>
        </p:txBody>
      </p:sp>
      <p:sp>
        <p:nvSpPr>
          <p:cNvPr id="88" name="TextBox 87"/>
          <p:cNvSpPr txBox="1"/>
          <p:nvPr/>
        </p:nvSpPr>
        <p:spPr>
          <a:xfrm>
            <a:off x="3063921" y="3525334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88761" y="3525334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81417" y="3525334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6528" y="358936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qp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0706" y="20980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03706" y="272133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9706" y="212288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-t*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229600" y="272133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r*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27124" y="3142845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|r|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-|t|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911609" y="5103813"/>
          <a:ext cx="7426647" cy="1677987"/>
        </p:xfrm>
        <a:graphic>
          <a:graphicData uri="http://schemas.openxmlformats.org/presentationml/2006/ole">
            <p:oleObj spid="_x0000_s125954" name="Equation" r:id="rId3" imgW="3035160" imgH="685800" progId="Equation.DSMT4">
              <p:embed/>
            </p:oleObj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1592094" y="32381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81400" y="37715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38928" y="4495800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Aharonov-Bohm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Straight Arrow Connector 104"/>
          <p:cNvCxnSpPr>
            <a:stCxn id="101" idx="1"/>
          </p:cNvCxnSpPr>
          <p:nvPr/>
        </p:nvCxnSpPr>
        <p:spPr>
          <a:xfrm rot="10800000" flipV="1">
            <a:off x="3962400" y="4788188"/>
            <a:ext cx="176528" cy="317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>
            <a:off x="5777802" y="3640089"/>
            <a:ext cx="1276141" cy="621323"/>
          </a:xfrm>
          <a:custGeom>
            <a:avLst/>
            <a:gdLst>
              <a:gd name="connsiteX0" fmla="*/ 0 w 1276141"/>
              <a:gd name="connsiteY0" fmla="*/ 147376 h 621323"/>
              <a:gd name="connsiteX1" fmla="*/ 145701 w 1276141"/>
              <a:gd name="connsiteY1" fmla="*/ 147376 h 621323"/>
              <a:gd name="connsiteX2" fmla="*/ 316523 w 1276141"/>
              <a:gd name="connsiteY2" fmla="*/ 152400 h 621323"/>
              <a:gd name="connsiteX3" fmla="*/ 286378 w 1276141"/>
              <a:gd name="connsiteY3" fmla="*/ 242835 h 621323"/>
              <a:gd name="connsiteX4" fmla="*/ 251209 w 1276141"/>
              <a:gd name="connsiteY4" fmla="*/ 373464 h 621323"/>
              <a:gd name="connsiteX5" fmla="*/ 326572 w 1276141"/>
              <a:gd name="connsiteY5" fmla="*/ 504092 h 621323"/>
              <a:gd name="connsiteX6" fmla="*/ 437103 w 1276141"/>
              <a:gd name="connsiteY6" fmla="*/ 589503 h 621323"/>
              <a:gd name="connsiteX7" fmla="*/ 597877 w 1276141"/>
              <a:gd name="connsiteY7" fmla="*/ 619648 h 621323"/>
              <a:gd name="connsiteX8" fmla="*/ 803868 w 1276141"/>
              <a:gd name="connsiteY8" fmla="*/ 599552 h 621323"/>
              <a:gd name="connsiteX9" fmla="*/ 979714 w 1276141"/>
              <a:gd name="connsiteY9" fmla="*/ 524189 h 621323"/>
              <a:gd name="connsiteX10" fmla="*/ 994787 w 1276141"/>
              <a:gd name="connsiteY10" fmla="*/ 368440 h 621323"/>
              <a:gd name="connsiteX11" fmla="*/ 773723 w 1276141"/>
              <a:gd name="connsiteY11" fmla="*/ 212690 h 621323"/>
              <a:gd name="connsiteX12" fmla="*/ 542611 w 1276141"/>
              <a:gd name="connsiteY12" fmla="*/ 172497 h 621323"/>
              <a:gd name="connsiteX13" fmla="*/ 452176 w 1276141"/>
              <a:gd name="connsiteY13" fmla="*/ 323222 h 621323"/>
              <a:gd name="connsiteX14" fmla="*/ 487345 w 1276141"/>
              <a:gd name="connsiteY14" fmla="*/ 428730 h 621323"/>
              <a:gd name="connsiteX15" fmla="*/ 728506 w 1276141"/>
              <a:gd name="connsiteY15" fmla="*/ 453851 h 621323"/>
              <a:gd name="connsiteX16" fmla="*/ 1050053 w 1276141"/>
              <a:gd name="connsiteY16" fmla="*/ 383512 h 621323"/>
              <a:gd name="connsiteX17" fmla="*/ 934497 w 1276141"/>
              <a:gd name="connsiteY17" fmla="*/ 162448 h 621323"/>
              <a:gd name="connsiteX18" fmla="*/ 894303 w 1276141"/>
              <a:gd name="connsiteY18" fmla="*/ 77037 h 621323"/>
              <a:gd name="connsiteX19" fmla="*/ 919424 w 1276141"/>
              <a:gd name="connsiteY19" fmla="*/ 11723 h 621323"/>
              <a:gd name="connsiteX20" fmla="*/ 1276141 w 1276141"/>
              <a:gd name="connsiteY20" fmla="*/ 6699 h 6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141" h="621323">
                <a:moveTo>
                  <a:pt x="0" y="147376"/>
                </a:moveTo>
                <a:lnTo>
                  <a:pt x="145701" y="147376"/>
                </a:lnTo>
                <a:cubicBezTo>
                  <a:pt x="198455" y="148213"/>
                  <a:pt x="293077" y="136490"/>
                  <a:pt x="316523" y="152400"/>
                </a:cubicBezTo>
                <a:cubicBezTo>
                  <a:pt x="339969" y="168310"/>
                  <a:pt x="297264" y="205991"/>
                  <a:pt x="286378" y="242835"/>
                </a:cubicBezTo>
                <a:cubicBezTo>
                  <a:pt x="275492" y="279679"/>
                  <a:pt x="244510" y="329921"/>
                  <a:pt x="251209" y="373464"/>
                </a:cubicBezTo>
                <a:cubicBezTo>
                  <a:pt x="257908" y="417007"/>
                  <a:pt x="295590" y="468086"/>
                  <a:pt x="326572" y="504092"/>
                </a:cubicBezTo>
                <a:cubicBezTo>
                  <a:pt x="357554" y="540098"/>
                  <a:pt x="391886" y="570244"/>
                  <a:pt x="437103" y="589503"/>
                </a:cubicBezTo>
                <a:cubicBezTo>
                  <a:pt x="482320" y="608762"/>
                  <a:pt x="536750" y="617973"/>
                  <a:pt x="597877" y="619648"/>
                </a:cubicBezTo>
                <a:cubicBezTo>
                  <a:pt x="659004" y="621323"/>
                  <a:pt x="740228" y="615462"/>
                  <a:pt x="803868" y="599552"/>
                </a:cubicBezTo>
                <a:cubicBezTo>
                  <a:pt x="867508" y="583642"/>
                  <a:pt x="947894" y="562708"/>
                  <a:pt x="979714" y="524189"/>
                </a:cubicBezTo>
                <a:cubicBezTo>
                  <a:pt x="1011534" y="485670"/>
                  <a:pt x="1029119" y="420357"/>
                  <a:pt x="994787" y="368440"/>
                </a:cubicBezTo>
                <a:cubicBezTo>
                  <a:pt x="960455" y="316524"/>
                  <a:pt x="849086" y="245347"/>
                  <a:pt x="773723" y="212690"/>
                </a:cubicBezTo>
                <a:cubicBezTo>
                  <a:pt x="698360" y="180033"/>
                  <a:pt x="596202" y="154075"/>
                  <a:pt x="542611" y="172497"/>
                </a:cubicBezTo>
                <a:cubicBezTo>
                  <a:pt x="489020" y="190919"/>
                  <a:pt x="461387" y="280517"/>
                  <a:pt x="452176" y="323222"/>
                </a:cubicBezTo>
                <a:cubicBezTo>
                  <a:pt x="442965" y="365927"/>
                  <a:pt x="441290" y="406959"/>
                  <a:pt x="487345" y="428730"/>
                </a:cubicBezTo>
                <a:cubicBezTo>
                  <a:pt x="533400" y="450502"/>
                  <a:pt x="634721" y="461387"/>
                  <a:pt x="728506" y="453851"/>
                </a:cubicBezTo>
                <a:cubicBezTo>
                  <a:pt x="822291" y="446315"/>
                  <a:pt x="1015721" y="432079"/>
                  <a:pt x="1050053" y="383512"/>
                </a:cubicBezTo>
                <a:cubicBezTo>
                  <a:pt x="1084385" y="334945"/>
                  <a:pt x="960455" y="213527"/>
                  <a:pt x="934497" y="162448"/>
                </a:cubicBezTo>
                <a:cubicBezTo>
                  <a:pt x="908539" y="111369"/>
                  <a:pt x="896815" y="102158"/>
                  <a:pt x="894303" y="77037"/>
                </a:cubicBezTo>
                <a:cubicBezTo>
                  <a:pt x="891791" y="51916"/>
                  <a:pt x="855784" y="23446"/>
                  <a:pt x="919424" y="11723"/>
                </a:cubicBezTo>
                <a:cubicBezTo>
                  <a:pt x="983064" y="0"/>
                  <a:pt x="1129602" y="3349"/>
                  <a:pt x="1276141" y="6699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590800" y="136454"/>
            <a:ext cx="409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Bonderson, Clark</a:t>
            </a:r>
            <a:r>
              <a:rPr lang="en-US" sz="2800" smtClean="0"/>
              <a:t>, Shtengel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476250"/>
          <a:ext cx="4722812" cy="3790950"/>
        </p:xfrm>
        <a:graphic>
          <a:graphicData uri="http://schemas.openxmlformats.org/presentationml/2006/ole">
            <p:oleObj spid="_x0000_s126978" name="Equation" r:id="rId3" imgW="1930320" imgH="154908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65500" y="4727575"/>
          <a:ext cx="4940300" cy="1368425"/>
        </p:xfrm>
        <a:graphic>
          <a:graphicData uri="http://schemas.openxmlformats.org/presentationml/2006/ole">
            <p:oleObj spid="_x0000_s126979" name="Equation" r:id="rId4" imgW="2019240" imgH="5587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029200"/>
            <a:ext cx="2005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30225" y="241300"/>
            <a:ext cx="7854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think about: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Fractional Quantum Hall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260350" y="1028700"/>
            <a:ext cx="3816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2DEG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 B field (~ 10T)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temp (&lt; 1K)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gapped (incompressible)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quantized filling fractions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3949700" cy="2293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03438"/>
            <a:ext cx="3657600" cy="2954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4800600" y="3657600"/>
            <a:ext cx="3727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fractionally charged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quasiparticles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anyons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most filling fractions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anyons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Landau level,         e.g.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5/2, 12/5,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733425" y="3201988"/>
          <a:ext cx="3678238" cy="531812"/>
        </p:xfrm>
        <a:graphic>
          <a:graphicData uri="http://schemas.openxmlformats.org/presentationml/2006/ole">
            <p:oleObj spid="_x0000_s70660" name="Equation" r:id="rId5" imgW="17524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1146175"/>
          </a:xfrm>
        </p:spPr>
        <p:txBody>
          <a:bodyPr lIns="90000" tIns="46800" rIns="90000" bIns="46800" rtlCol="0" anchorCtr="1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The 2nd Landau </a:t>
            </a:r>
            <a:r>
              <a:rPr lang="en-US" dirty="0" smtClean="0">
                <a:solidFill>
                  <a:srgbClr val="000066"/>
                </a:solidFill>
              </a:rPr>
              <a:t>level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19258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2400" y="6400800"/>
            <a:ext cx="518160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93000"/>
              </a:lnSpc>
              <a:spcBef>
                <a:spcPts val="875"/>
              </a:spcBef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Willett et al. PRL 59, 1776, (1987)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057400" y="3810000"/>
            <a:ext cx="533400" cy="457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259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FQHE state at 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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=5/2!!!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486400" y="6324600"/>
            <a:ext cx="2590800" cy="38100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Pan et al. PRL 83, (1999)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90663"/>
            <a:ext cx="3751263" cy="4605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6400800" y="3581400"/>
            <a:ext cx="533400" cy="457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09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experimental friends show us amazing data which we try to understand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276350"/>
            <a:ext cx="8010525" cy="362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/>
          </p:cNvSpPr>
          <p:nvPr/>
        </p:nvSpPr>
        <p:spPr bwMode="auto">
          <a:xfrm>
            <a:off x="1155700" y="731838"/>
            <a:ext cx="6429375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Test of Statistics Part </a:t>
            </a:r>
            <a:r>
              <a:rPr lang="en-US" sz="2400">
                <a:latin typeface="Lucida Grande"/>
                <a:ea typeface="Lucida Grande"/>
                <a:cs typeface="Lucida Grande"/>
                <a:sym typeface="Lucida Grande"/>
              </a:rPr>
              <a:t>1</a:t>
            </a:r>
            <a:r>
              <a:rPr lang="en-US" sz="2500">
                <a:latin typeface="Calibri" pitchFamily="34" charset="0"/>
              </a:rPr>
              <a:t>B: Tri-level Telegraph Noise</a:t>
            </a:r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1922463" y="1524000"/>
            <a:ext cx="82232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Lucida Grande"/>
                <a:ea typeface="Lucida Grande"/>
                <a:cs typeface="Lucida Grande"/>
                <a:sym typeface="Lucida Grande"/>
              </a:rPr>
              <a:t>B=5.5560T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1254125" y="5027613"/>
            <a:ext cx="7893050" cy="135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200">
                <a:latin typeface="Calibri" pitchFamily="34" charset="0"/>
              </a:rPr>
              <a:t>Clear demarcation of 3 values of R</a:t>
            </a:r>
            <a:r>
              <a:rPr lang="en-US" sz="2200" baseline="-6000">
                <a:latin typeface="Calibri" pitchFamily="34" charset="0"/>
              </a:rPr>
              <a:t>D</a:t>
            </a:r>
            <a:endParaRPr lang="en-US" sz="2200">
              <a:latin typeface="Calibri" pitchFamily="34" charset="0"/>
            </a:endParaRPr>
          </a:p>
          <a:p>
            <a:r>
              <a:rPr lang="en-US" sz="2200">
                <a:latin typeface="Calibri" pitchFamily="34" charset="0"/>
              </a:rPr>
              <a:t>Mostly transitions from middle</a:t>
            </a:r>
            <a:r>
              <a:rPr lang="en-US" sz="2000">
                <a:latin typeface="Lucida Grande"/>
                <a:ea typeface="Lucida Grande"/>
                <a:cs typeface="Lucida Grande"/>
                <a:sym typeface="Lucida Grande"/>
              </a:rPr>
              <a:t>&lt;-&gt;</a:t>
            </a:r>
            <a:r>
              <a:rPr lang="en-US" sz="2200">
                <a:latin typeface="Calibri" pitchFamily="34" charset="0"/>
              </a:rPr>
              <a:t>low &amp; middle</a:t>
            </a:r>
            <a:r>
              <a:rPr lang="en-US" sz="2000">
                <a:latin typeface="Lucida Grande"/>
                <a:ea typeface="Lucida Grande"/>
                <a:cs typeface="Lucida Grande"/>
                <a:sym typeface="Lucida Grande"/>
              </a:rPr>
              <a:t>&lt;-&gt;</a:t>
            </a:r>
            <a:r>
              <a:rPr lang="en-US" sz="2200">
                <a:latin typeface="Calibri" pitchFamily="34" charset="0"/>
              </a:rPr>
              <a:t>high; </a:t>
            </a:r>
          </a:p>
          <a:p>
            <a:r>
              <a:rPr lang="en-US" sz="2200">
                <a:latin typeface="Calibri" pitchFamily="34" charset="0"/>
              </a:rPr>
              <a:t>Approximately equal time spent at low/high values of R</a:t>
            </a:r>
            <a:r>
              <a:rPr lang="en-US" sz="2200" baseline="-6000">
                <a:latin typeface="Calibri" pitchFamily="34" charset="0"/>
              </a:rPr>
              <a:t>D</a:t>
            </a:r>
            <a:endParaRPr lang="en-US" sz="2200">
              <a:latin typeface="Calibri" pitchFamily="34" charset="0"/>
            </a:endParaRPr>
          </a:p>
          <a:p>
            <a:r>
              <a:rPr lang="en-US" sz="2200">
                <a:latin typeface="Calibri" pitchFamily="34" charset="0"/>
              </a:rPr>
              <a:t>Tri-level telegraph noise is locked in for over 40 minutes!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204913" y="3089275"/>
            <a:ext cx="69929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1204913" y="4044950"/>
            <a:ext cx="69929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1204913" y="1768475"/>
            <a:ext cx="69929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22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Woowon Kang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304800"/>
            <a:ext cx="86248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2667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Charlie Marcus Group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09600" y="457200"/>
            <a:ext cx="78486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09600" y="4114800"/>
            <a:ext cx="7848600" cy="213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4729163" y="3429000"/>
            <a:ext cx="533400" cy="175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8"/>
          <p:cNvSpPr>
            <a:spLocks noChangeArrowheads="1"/>
          </p:cNvSpPr>
          <p:nvPr/>
        </p:nvSpPr>
        <p:spPr bwMode="auto">
          <a:xfrm>
            <a:off x="4724400" y="1141413"/>
            <a:ext cx="533400" cy="175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3733800" y="2819400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"/>
          <p:cNvSpPr>
            <a:spLocks noChangeArrowheads="1"/>
          </p:cNvSpPr>
          <p:nvPr/>
        </p:nvSpPr>
        <p:spPr bwMode="auto">
          <a:xfrm>
            <a:off x="5722938" y="2816225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2"/>
          <p:cNvSpPr>
            <a:spLocks noChangeArrowheads="1"/>
          </p:cNvSpPr>
          <p:nvPr/>
        </p:nvSpPr>
        <p:spPr bwMode="auto">
          <a:xfrm>
            <a:off x="59436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3"/>
          <p:cNvSpPr>
            <a:spLocks noChangeArrowheads="1"/>
          </p:cNvSpPr>
          <p:nvPr/>
        </p:nvSpPr>
        <p:spPr bwMode="auto">
          <a:xfrm>
            <a:off x="3940175" y="3071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15"/>
          <p:cNvSpPr txBox="1">
            <a:spLocks noChangeArrowheads="1"/>
          </p:cNvSpPr>
          <p:nvPr/>
        </p:nvSpPr>
        <p:spPr bwMode="auto">
          <a:xfrm>
            <a:off x="931863" y="4662488"/>
            <a:ext cx="287813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backscattering = |t</a:t>
            </a:r>
            <a:r>
              <a:rPr lang="en-US" baseline="-25000" dirty="0">
                <a:solidFill>
                  <a:schemeClr val="bg1"/>
                </a:solidFill>
              </a:rPr>
              <a:t>left</a:t>
            </a:r>
            <a:r>
              <a:rPr lang="en-US" dirty="0">
                <a:solidFill>
                  <a:schemeClr val="bg1"/>
                </a:solidFill>
              </a:rPr>
              <a:t>+t</a:t>
            </a:r>
            <a:r>
              <a:rPr lang="en-US" baseline="-25000" dirty="0">
                <a:solidFill>
                  <a:schemeClr val="bg1"/>
                </a:solidFill>
              </a:rPr>
              <a:t>right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548" name="Text Box 16"/>
          <p:cNvSpPr txBox="1">
            <a:spLocks noChangeArrowheads="1"/>
          </p:cNvSpPr>
          <p:nvPr/>
        </p:nvSpPr>
        <p:spPr bwMode="auto">
          <a:xfrm>
            <a:off x="914400" y="5424488"/>
            <a:ext cx="28209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backscattering = |t</a:t>
            </a:r>
            <a:r>
              <a:rPr lang="en-US" baseline="-25000" dirty="0">
                <a:solidFill>
                  <a:schemeClr val="bg1"/>
                </a:solidFill>
              </a:rPr>
              <a:t>left</a:t>
            </a:r>
            <a:r>
              <a:rPr lang="en-US" dirty="0">
                <a:solidFill>
                  <a:schemeClr val="bg1"/>
                </a:solidFill>
              </a:rPr>
              <a:t>-t</a:t>
            </a:r>
            <a:r>
              <a:rPr lang="en-US" baseline="-25000" dirty="0">
                <a:solidFill>
                  <a:schemeClr val="bg1"/>
                </a:solidFill>
              </a:rPr>
              <a:t>right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549" name="Text Box 17"/>
          <p:cNvSpPr txBox="1">
            <a:spLocks noChangeArrowheads="1"/>
          </p:cNvSpPr>
          <p:nvPr/>
        </p:nvSpPr>
        <p:spPr bwMode="auto">
          <a:xfrm>
            <a:off x="1295400" y="3048000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n=5/2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3.33333E-6 C 0.01128 -0.01736 0.03125 -0.03473 0.04878 -0.03334 C 0.06632 -0.03195 0.07864 0.00856 0.09618 0.00833 C 0.11371 0.0081 0.1342 -0.03473 0.15382 -0.03496 C 0.17343 -0.03519 0.1934 0.00833 0.21371 0.00671 C 0.23402 0.00509 0.25468 -0.0463 0.27621 -0.04491 C 0.29774 -0.04352 0.321 0.01481 0.34253 0.01504 C 0.36406 0.01527 0.39323 -0.03449 0.40503 -0.04329 C 0.41684 -0.05209 0.40816 -0.02871 0.41371 -0.0382 C 0.41927 -0.04769 0.43576 -0.07894 0.43871 -0.1 C 0.44166 -0.12107 0.43889 -0.14398 0.43125 -0.16505 C 0.42361 -0.18611 0.40295 -0.20903 0.39253 -0.22732 C 0.38211 -0.24537 0.38142 -0.27246 0.36875 -0.27338 C 0.35607 -0.27431 0.33385 -0.23334 0.31632 -0.23334 C 0.29878 -0.23056 0.28264 -0.26968 0.26371 -0.26667 C 0.24479 -0.26459 0.2184 -0.21829 0.20243 -0.22107 C 0.18646 -0.22153 0.18507 -0.27917 0.16753 -0.27662 C 0.15 -0.27431 0.11527 -0.20463 0.09757 -0.20486 C 0.07968 -0.2051 0.07552 -0.27824 0.06128 -0.27824 C 0.04705 -0.27824 0.02743 -0.2051 0.0125 -0.20486 C -0.00243 -0.20463 -0.01528 -0.27338 -0.02882 -0.27662 C -0.04236 -0.27986 -0.06337 -0.17801 -0.06875 -0.225 C -0.07414 -0.27199 -0.06771 -0.41528 -0.06129 -0.55834 " pathEditMode="relative" rAng="0" ptsTypes="aaaaaaaaaaaaaaaaaaaaaaA">
                                      <p:cBhvr>
                                        <p:cTn id="10" dur="3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  <p:bldP spid="3995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1080</Words>
  <Application>Microsoft Office PowerPoint</Application>
  <PresentationFormat>On-screen Show (4:3)</PresentationFormat>
  <Paragraphs>234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1_Office Theme</vt:lpstr>
      <vt:lpstr>Equation</vt:lpstr>
      <vt:lpstr>Topological Quantum Computing</vt:lpstr>
      <vt:lpstr>Slide 2</vt:lpstr>
      <vt:lpstr>Slide 3</vt:lpstr>
      <vt:lpstr>Slide 4</vt:lpstr>
      <vt:lpstr>The 2nd Landau level</vt:lpstr>
      <vt:lpstr>Slide 6</vt:lpstr>
      <vt:lpstr>Slide 7</vt:lpstr>
      <vt:lpstr>Slide 8</vt:lpstr>
      <vt:lpstr>Slide 9</vt:lpstr>
      <vt:lpstr>Dynamically “fusing” a bulk non-Abelian quasiparticle to the edge </vt:lpstr>
      <vt:lpstr>Slide 11</vt:lpstr>
      <vt:lpstr>Slide 12</vt:lpstr>
      <vt:lpstr>Slide 13</vt:lpstr>
      <vt:lpstr>Briefest History of Numbers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Topological Charge Measurement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Ising         vs         Fibonacci (in FQH)</vt:lpstr>
      <vt:lpstr>Future directions</vt:lpstr>
      <vt:lpstr>Slide 36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 Fraer</dc:creator>
  <cp:lastModifiedBy>Sean Fraer</cp:lastModifiedBy>
  <cp:revision>94</cp:revision>
  <dcterms:created xsi:type="dcterms:W3CDTF">2009-04-07T17:29:16Z</dcterms:created>
  <dcterms:modified xsi:type="dcterms:W3CDTF">2009-04-16T18:14:14Z</dcterms:modified>
</cp:coreProperties>
</file>